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85" r:id="rId2"/>
    <p:sldId id="280" r:id="rId3"/>
    <p:sldId id="293" r:id="rId4"/>
    <p:sldId id="286" r:id="rId5"/>
    <p:sldId id="294" r:id="rId6"/>
    <p:sldId id="28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33CC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62" autoAdjust="0"/>
    <p:restoredTop sz="94624" autoAdjust="0"/>
  </p:normalViewPr>
  <p:slideViewPr>
    <p:cSldViewPr>
      <p:cViewPr varScale="1">
        <p:scale>
          <a:sx n="58" d="100"/>
          <a:sy n="58" d="100"/>
        </p:scale>
        <p:origin x="78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28D80-5EE0-4274-8B17-AFB4624A1F14}" type="datetimeFigureOut">
              <a:rPr lang="en-GB" smtClean="0"/>
              <a:pPr/>
              <a:t>25/06/2014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0050CA-6628-4B5F-B963-8E28BCCBFD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954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BAD40E-B786-4F29-A526-A72525E9A548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465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515E9A-28F1-4052-9C6A-1E8AE1E12805}" type="slidenum">
              <a:rPr lang="en-GB"/>
              <a:pPr/>
              <a:t>2</a:t>
            </a:fld>
            <a:endParaRPr lang="en-GB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2673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http://www.youtube.com/watch?v=DhSeT51bm-A </a:t>
            </a:r>
          </a:p>
          <a:p>
            <a:r>
              <a:rPr lang="en-GB" dirty="0" smtClean="0"/>
              <a:t>link to Syrian Civil War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050CA-6628-4B5F-B963-8E28BCCBFD32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083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050CA-6628-4B5F-B963-8E28BCCBFD32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456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515E9A-28F1-4052-9C6A-1E8AE1E12805}" type="slidenum">
              <a:rPr lang="en-GB"/>
              <a:pPr/>
              <a:t>5</a:t>
            </a:fld>
            <a:endParaRPr lang="en-GB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8136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AB8EE-4012-4AAA-B15C-AE96052BD999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752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9777DC1-57BA-4F57-B554-3144B43EF7B8}" type="datetimeFigureOut">
              <a:rPr lang="en-GB"/>
              <a:pPr>
                <a:defRPr/>
              </a:pPr>
              <a:t>25/06/2014</a:t>
            </a:fld>
            <a:endParaRPr lang="en-GB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74E0718-005A-42F4-A912-2BE79B5F1CF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29398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36408-D3C7-409A-A0E9-29CE887B207B}" type="datetimeFigureOut">
              <a:rPr lang="en-GB"/>
              <a:pPr>
                <a:defRPr/>
              </a:pPr>
              <a:t>25/06/2014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AD7E3-3AB9-4F26-BCA7-48BB0E10B9F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4249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5F7A4B-BCA3-4A90-82B8-AE0128F63B87}" type="datetimeFigureOut">
              <a:rPr lang="en-GB"/>
              <a:pPr>
                <a:defRPr/>
              </a:pPr>
              <a:t>25/06/2014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736DA7-269E-4F6F-B14E-7635E13E084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0677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528AE-1C69-46AA-A488-5C6F7285BD8E}" type="datetimeFigureOut">
              <a:rPr lang="en-GB"/>
              <a:pPr>
                <a:defRPr/>
              </a:pPr>
              <a:t>25/06/2014</a:t>
            </a:fld>
            <a:endParaRPr lang="en-GB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6822D-9408-4E70-9980-0C33E73863F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4242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534888C-0C52-4F40-BBAB-7B0341985E86}" type="datetimeFigureOut">
              <a:rPr lang="en-GB"/>
              <a:pPr>
                <a:defRPr/>
              </a:pPr>
              <a:t>25/06/2014</a:t>
            </a:fld>
            <a:endParaRPr lang="en-GB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18AA6BD-222B-4A2F-AFFE-D0DBC0C5CE2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264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DEB8E78-9C2F-4E2A-9AC9-93C8B20E8CA0}" type="datetimeFigureOut">
              <a:rPr lang="en-GB"/>
              <a:pPr>
                <a:defRPr/>
              </a:pPr>
              <a:t>25/06/2014</a:t>
            </a:fld>
            <a:endParaRPr lang="en-GB" dirty="0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0228019-22E1-422C-B272-C6F00D1FCC5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878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8415E-127F-4870-A500-692DE0FA5C60}" type="datetimeFigureOut">
              <a:rPr lang="en-GB"/>
              <a:pPr>
                <a:defRPr/>
              </a:pPr>
              <a:t>25/06/2014</a:t>
            </a:fld>
            <a:endParaRPr lang="en-GB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F5B5C-1EF2-4B47-AB10-C7C1B7BC5AB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6769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D9D20-0657-4BE7-853F-B702E872DDD6}" type="datetimeFigureOut">
              <a:rPr lang="en-GB"/>
              <a:pPr>
                <a:defRPr/>
              </a:pPr>
              <a:t>25/06/2014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7D0BA5D-9FCD-4610-A27B-84FA8D78952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520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8A3D7-D537-4508-AA29-07068005CA30}" type="datetimeFigureOut">
              <a:rPr lang="en-GB"/>
              <a:pPr>
                <a:defRPr/>
              </a:pPr>
              <a:t>25/06/2014</a:t>
            </a:fld>
            <a:endParaRPr lang="en-GB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97441-5E18-49EA-8CEA-CE282DB9439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087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A8CA864-FAA1-4BF9-8B5E-82A57FE51E89}" type="datetimeFigureOut">
              <a:rPr lang="en-GB"/>
              <a:pPr>
                <a:defRPr/>
              </a:pPr>
              <a:t>25/06/2014</a:t>
            </a:fld>
            <a:endParaRPr lang="en-GB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51C7B804-A7B0-470C-8185-53CAFEFA116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958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6A00E-C0BE-4E8C-B08B-01759E21D4A5}" type="datetimeFigureOut">
              <a:rPr lang="en-GB"/>
              <a:pPr>
                <a:defRPr/>
              </a:pPr>
              <a:t>25/06/2014</a:t>
            </a:fld>
            <a:endParaRPr lang="en-GB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E72A5-A67F-4B9F-B220-E291F410BB2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1927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DA06E84-56B8-4106-8EC0-700E2F46DADF}" type="datetimeFigureOut">
              <a:rPr lang="en-GB"/>
              <a:pPr>
                <a:defRPr/>
              </a:pPr>
              <a:t>25/06/2014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7CBD90D4-FFFD-40C6-85B5-1C063C0B353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7" r:id="rId2"/>
    <p:sldLayoutId id="2147483703" r:id="rId3"/>
    <p:sldLayoutId id="2147483704" r:id="rId4"/>
    <p:sldLayoutId id="2147483698" r:id="rId5"/>
    <p:sldLayoutId id="2147483705" r:id="rId6"/>
    <p:sldLayoutId id="2147483699" r:id="rId7"/>
    <p:sldLayoutId id="2147483706" r:id="rId8"/>
    <p:sldLayoutId id="2147483700" r:id="rId9"/>
    <p:sldLayoutId id="2147483707" r:id="rId10"/>
    <p:sldLayoutId id="21474837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28E6A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956251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hSeT51bm-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28800"/>
          </a:xfrm>
          <a:solidFill>
            <a:srgbClr val="FFFF00"/>
          </a:solidFill>
          <a:ln w="57150">
            <a:solidFill>
              <a:srgbClr val="000000"/>
            </a:solidFill>
          </a:ln>
        </p:spPr>
        <p:txBody>
          <a:bodyPr>
            <a:noAutofit/>
          </a:bodyPr>
          <a:lstStyle/>
          <a:p>
            <a:pPr algn="ctr" eaLnBrk="1" hangingPunct="1"/>
            <a:r>
              <a:rPr lang="en-US" sz="3200" b="1" dirty="0" smtClean="0">
                <a:solidFill>
                  <a:schemeClr val="tx1"/>
                </a:solidFill>
                <a:latin typeface="Comic Sans MS" pitchFamily="66" charset="0"/>
              </a:rPr>
              <a:t>Starter:  </a:t>
            </a:r>
            <a:r>
              <a:rPr lang="en-US" sz="3200" dirty="0" smtClean="0">
                <a:solidFill>
                  <a:schemeClr val="tx1"/>
                </a:solidFill>
                <a:latin typeface="Comic Sans MS" pitchFamily="66" charset="0"/>
              </a:rPr>
              <a:t>If 2 different families wanted to be the king, how might they settle the argument?</a:t>
            </a:r>
            <a:endParaRPr lang="en-US" sz="32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52" y="2852936"/>
            <a:ext cx="3279049" cy="21860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981" y="1808938"/>
            <a:ext cx="3619500" cy="24574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981" y="4509120"/>
            <a:ext cx="3902575" cy="2185442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 rot="19815178">
            <a:off x="3529737" y="2389591"/>
            <a:ext cx="1008112" cy="1296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Arrow 11"/>
          <p:cNvSpPr/>
          <p:nvPr/>
        </p:nvSpPr>
        <p:spPr>
          <a:xfrm rot="1623708">
            <a:off x="3514260" y="4953768"/>
            <a:ext cx="1008112" cy="1296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90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7234452" y="147475"/>
            <a:ext cx="1695266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0800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fld id="{F5BF43DD-2547-4F4A-B973-660C60C5D47A}" type="datetime4">
              <a:rPr lang="en-GB" sz="2400">
                <a:ln w="12700">
                  <a:solidFill>
                    <a:sysClr val="windowText" lastClr="000000"/>
                  </a:solidFill>
                  <a:prstDash val="solid"/>
                </a:ln>
                <a:latin typeface="Comic Sans MS" pitchFamily="66" charset="0"/>
                <a:cs typeface="Arial" pitchFamily="34" charset="0"/>
              </a:rPr>
              <a:pPr algn="ctr"/>
              <a:t>25 June 2014</a:t>
            </a:fld>
            <a:endParaRPr lang="en-US" sz="2400" dirty="0">
              <a:ln w="12700">
                <a:solidFill>
                  <a:sysClr val="windowText" lastClr="000000"/>
                </a:solidFill>
                <a:prstDash val="solid"/>
              </a:ln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392" y="2852097"/>
            <a:ext cx="6215816" cy="68412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0800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sz="2400" i="0" u="sng" strike="noStrike" kern="0" normalizeH="0" baseline="0" noProof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uLnTx/>
                <a:uFillTx/>
                <a:latin typeface="Comic Sans MS" pitchFamily="66" charset="0"/>
                <a:cs typeface="Arial" pitchFamily="34" charset="0"/>
              </a:rPr>
              <a:t>Key Words :</a:t>
            </a:r>
            <a:r>
              <a:rPr kumimoji="0" lang="en-GB" sz="2400" i="0" strike="noStrike" kern="0" normalizeH="0" baseline="0" noProof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uLnTx/>
                <a:uFillTx/>
                <a:latin typeface="Comic Sans MS" pitchFamily="66" charset="0"/>
                <a:cs typeface="Arial" pitchFamily="34" charset="0"/>
              </a:rPr>
              <a:t> </a:t>
            </a:r>
            <a:r>
              <a:rPr lang="en-GB" sz="2400" kern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latin typeface="Comic Sans MS" pitchFamily="66" charset="0"/>
                <a:cs typeface="Arial" pitchFamily="34" charset="0"/>
              </a:rPr>
              <a:t>House of York + Lancaster/ Civil War / </a:t>
            </a:r>
            <a:r>
              <a:rPr lang="en-GB" sz="2400" kern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latin typeface="Comic Sans MS" pitchFamily="66" charset="0"/>
                <a:cs typeface="Arial" pitchFamily="34" charset="0"/>
              </a:rPr>
              <a:t>Rivalry</a:t>
            </a:r>
            <a:endParaRPr kumimoji="0" lang="en-GB" sz="2400" i="0" u="none" strike="noStrike" kern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uLnTx/>
              <a:uFillTx/>
              <a:latin typeface="Comic Sans MS" pitchFamily="66" charset="0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sz="2400" i="0" u="none" strike="noStrike" kern="0" normalizeH="0" baseline="0" noProof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uLnTx/>
                <a:uFillTx/>
                <a:latin typeface="Comic Sans MS" pitchFamily="66" charset="0"/>
                <a:cs typeface="Arial" pitchFamily="34" charset="0"/>
              </a:rPr>
              <a:t> </a:t>
            </a:r>
          </a:p>
          <a:p>
            <a:pPr marL="514350" marR="0" lvl="0" indent="-5143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2400" i="0" u="none" strike="noStrike" kern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uLnTx/>
              <a:uFillTx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88522" y="103406"/>
            <a:ext cx="6903755" cy="116535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GB" sz="3200" dirty="0">
                <a:latin typeface="Comic Sans MS" pitchFamily="66" charset="0"/>
              </a:rPr>
              <a:t>Title: </a:t>
            </a:r>
            <a:r>
              <a:rPr lang="en-GB" sz="3200" dirty="0" smtClean="0">
                <a:latin typeface="Comic Sans MS" pitchFamily="66" charset="0"/>
              </a:rPr>
              <a:t>What was the War of the Roses?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198009" y="1412777"/>
            <a:ext cx="6246199" cy="129614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en-GB" sz="2400" u="sng" dirty="0" smtClean="0">
                <a:latin typeface="Comic Sans MS" pitchFamily="66" charset="0"/>
              </a:rPr>
              <a:t>Learning Objective:</a:t>
            </a:r>
          </a:p>
          <a:p>
            <a:pPr algn="l">
              <a:lnSpc>
                <a:spcPct val="90000"/>
              </a:lnSpc>
            </a:pPr>
            <a:r>
              <a:rPr lang="en-GB" sz="2400" dirty="0" smtClean="0">
                <a:latin typeface="Comic Sans MS" pitchFamily="66" charset="0"/>
              </a:rPr>
              <a:t>To investigate the events of the ‘War of the Roses’.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84742" y="3644322"/>
            <a:ext cx="8731710" cy="3097045"/>
          </a:xfrm>
          <a:prstGeom prst="rect">
            <a:avLst/>
          </a:prstGeom>
          <a:solidFill>
            <a:srgbClr val="FFFF00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sz="2200" i="0" u="sng" strike="noStrike" kern="0" normalizeH="0" baseline="0" noProof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uLnTx/>
                <a:uFillTx/>
                <a:latin typeface="Comic Sans MS" pitchFamily="66" charset="0"/>
                <a:cs typeface="Arial" pitchFamily="34" charset="0"/>
              </a:rPr>
              <a:t>Learning Outcomes:</a:t>
            </a:r>
          </a:p>
          <a:p>
            <a:pPr marR="0" lvl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sz="2200" i="0" u="sng" strike="noStrike" kern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uLnTx/>
              <a:uFillTx/>
              <a:latin typeface="Comic Sans MS" pitchFamily="66" charset="0"/>
              <a:cs typeface="Arial" pitchFamily="34" charset="0"/>
            </a:endParaRPr>
          </a:p>
          <a:p>
            <a:r>
              <a:rPr lang="en-GB" sz="2200" b="1" dirty="0">
                <a:latin typeface="Comic Sans MS" pitchFamily="66" charset="0"/>
              </a:rPr>
              <a:t>Good</a:t>
            </a:r>
            <a:r>
              <a:rPr lang="en-GB" sz="2200" b="1" dirty="0" smtClean="0">
                <a:latin typeface="Comic Sans MS" pitchFamily="66" charset="0"/>
              </a:rPr>
              <a:t>: To identify and describe the main people involved in the War of the Roses. L4</a:t>
            </a:r>
            <a:endParaRPr lang="en-GB" sz="2200" b="1" u="sng" dirty="0">
              <a:latin typeface="Comic Sans MS" pitchFamily="66" charset="0"/>
            </a:endParaRPr>
          </a:p>
          <a:p>
            <a:endParaRPr lang="en-GB" sz="2200" u="sng" dirty="0">
              <a:latin typeface="Comic Sans MS" pitchFamily="66" charset="0"/>
            </a:endParaRPr>
          </a:p>
          <a:p>
            <a:r>
              <a:rPr lang="en-GB" sz="2200" b="1" dirty="0">
                <a:latin typeface="Comic Sans MS" pitchFamily="66" charset="0"/>
              </a:rPr>
              <a:t>Great: To explain </a:t>
            </a:r>
            <a:r>
              <a:rPr lang="en-GB" sz="2200" b="1" dirty="0" smtClean="0">
                <a:latin typeface="Comic Sans MS" pitchFamily="66" charset="0"/>
              </a:rPr>
              <a:t>which </a:t>
            </a:r>
            <a:r>
              <a:rPr lang="en-GB" sz="2200" b="1" dirty="0" smtClean="0">
                <a:latin typeface="Comic Sans MS" pitchFamily="66" charset="0"/>
              </a:rPr>
              <a:t>house </a:t>
            </a:r>
            <a:r>
              <a:rPr lang="en-GB" sz="2200" b="1" dirty="0" smtClean="0">
                <a:latin typeface="Comic Sans MS" pitchFamily="66" charset="0"/>
              </a:rPr>
              <a:t>was in the better position by 1485. L5</a:t>
            </a:r>
            <a:endParaRPr lang="en-GB" sz="2200" u="sng" dirty="0">
              <a:latin typeface="Comic Sans MS" pitchFamily="66" charset="0"/>
            </a:endParaRPr>
          </a:p>
          <a:p>
            <a:r>
              <a:rPr lang="en-GB" sz="2200" b="1" dirty="0" smtClean="0">
                <a:latin typeface="Comic Sans MS" pitchFamily="66" charset="0"/>
              </a:rPr>
              <a:t>Awesome: </a:t>
            </a:r>
            <a:r>
              <a:rPr lang="en-GB" sz="2200" b="1" dirty="0">
                <a:latin typeface="Comic Sans MS" pitchFamily="66" charset="0"/>
              </a:rPr>
              <a:t>To </a:t>
            </a:r>
            <a:r>
              <a:rPr lang="en-GB" sz="2200" b="1" dirty="0" smtClean="0">
                <a:latin typeface="Comic Sans MS" pitchFamily="66" charset="0"/>
              </a:rPr>
              <a:t>evaluate which </a:t>
            </a:r>
            <a:r>
              <a:rPr lang="en-GB" sz="2200" b="1" dirty="0" smtClean="0">
                <a:latin typeface="Comic Sans MS" pitchFamily="66" charset="0"/>
              </a:rPr>
              <a:t>house </a:t>
            </a:r>
            <a:r>
              <a:rPr lang="en-GB" sz="2200" b="1" dirty="0" smtClean="0">
                <a:latin typeface="Comic Sans MS" pitchFamily="66" charset="0"/>
              </a:rPr>
              <a:t>deserved to win the War of the Roses. L6</a:t>
            </a:r>
            <a:endParaRPr kumimoji="0" lang="en-GB" sz="2200" i="0" u="sng" strike="noStrike" kern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uLnTx/>
              <a:uFillTx/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7573" y="1164898"/>
            <a:ext cx="1231705" cy="1231705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715408" y="1409020"/>
            <a:ext cx="952936" cy="85243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0800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i="0" strike="noStrike" kern="0" normalizeH="0" baseline="0" noProof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uLnTx/>
                <a:uFillTx/>
                <a:latin typeface="Comic Sans MS" pitchFamily="66" charset="0"/>
                <a:cs typeface="Arial" pitchFamily="34" charset="0"/>
              </a:rPr>
              <a:t>House of York</a:t>
            </a:r>
            <a:endParaRPr kumimoji="0" lang="en-GB" i="0" strike="noStrike" kern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uLnTx/>
              <a:uFillTx/>
              <a:latin typeface="Comic Sans MS" pitchFamily="66" charset="0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sz="2400" i="0" strike="noStrike" kern="0" normalizeH="0" baseline="0" noProof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uLnTx/>
                <a:uFillTx/>
                <a:latin typeface="Comic Sans MS" pitchFamily="66" charset="0"/>
                <a:cs typeface="Arial" pitchFamily="34" charset="0"/>
              </a:rPr>
              <a:t> </a:t>
            </a:r>
          </a:p>
          <a:p>
            <a:pPr marL="514350" marR="0" lvl="0" indent="-5143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2400" i="0" strike="noStrike" kern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uLnTx/>
              <a:uFillTx/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419" y="2722122"/>
            <a:ext cx="785859" cy="751691"/>
          </a:xfrm>
          <a:prstGeom prst="rect">
            <a:avLst/>
          </a:prstGeom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715408" y="2820577"/>
            <a:ext cx="1329741" cy="6532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0800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i="0" strike="noStrike" kern="0" normalizeH="0" baseline="0" noProof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uLnTx/>
                <a:uFillTx/>
                <a:latin typeface="Comic Sans MS" pitchFamily="66" charset="0"/>
                <a:cs typeface="Arial" pitchFamily="34" charset="0"/>
              </a:rPr>
              <a:t>House of Lancaster</a:t>
            </a:r>
            <a:endParaRPr kumimoji="0" lang="en-GB" i="0" strike="noStrike" kern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uLnTx/>
              <a:uFillTx/>
              <a:latin typeface="Comic Sans MS" pitchFamily="66" charset="0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sz="2400" i="0" strike="noStrike" kern="0" normalizeH="0" baseline="0" noProof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uLnTx/>
                <a:uFillTx/>
                <a:latin typeface="Comic Sans MS" pitchFamily="66" charset="0"/>
                <a:cs typeface="Arial" pitchFamily="34" charset="0"/>
              </a:rPr>
              <a:t> </a:t>
            </a:r>
          </a:p>
          <a:p>
            <a:pPr marL="514350" marR="0" lvl="0" indent="-5143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2400" i="0" strike="noStrike" kern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uLnTx/>
              <a:uFillTx/>
              <a:latin typeface="Comic Sans MS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60156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autoRev="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Clr clrSpc="hsl" dir="ccw">
                                      <p:cBhvr override="childStyle">
                                        <p:cTn id="6" dur="5000" fill="hold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0C3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chemeClr val="tx1"/>
                </a:solidFill>
                <a:latin typeface="Comic Sans MS" pitchFamily="66" charset="0"/>
              </a:rPr>
              <a:t>Intro: What does a Civil War look like?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" y="1700213"/>
            <a:ext cx="4932040" cy="496887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sz="3200" dirty="0" smtClean="0">
                <a:latin typeface="Comic Sans MS" pitchFamily="66" charset="0"/>
              </a:rPr>
              <a:t>Level 4: Describe </a:t>
            </a:r>
            <a:r>
              <a:rPr lang="en-GB" sz="3200" dirty="0" smtClean="0">
                <a:latin typeface="Comic Sans MS" pitchFamily="66" charset="0"/>
              </a:rPr>
              <a:t>what you can see happening in the video.</a:t>
            </a:r>
            <a:endParaRPr lang="en-GB" sz="3200" dirty="0" smtClean="0">
              <a:latin typeface="Comic Sans MS" pitchFamily="66" charset="0"/>
            </a:endParaRPr>
          </a:p>
          <a:p>
            <a:pPr eaLnBrk="1" hangingPunct="1"/>
            <a:r>
              <a:rPr lang="en-GB" sz="3200" dirty="0" smtClean="0">
                <a:latin typeface="Comic Sans MS" pitchFamily="66" charset="0"/>
              </a:rPr>
              <a:t>Level 5: Explain </a:t>
            </a:r>
            <a:r>
              <a:rPr lang="en-GB" sz="3200" dirty="0" smtClean="0">
                <a:latin typeface="Comic Sans MS" pitchFamily="66" charset="0"/>
              </a:rPr>
              <a:t>how the people in Syria might feel about the civil war.</a:t>
            </a:r>
            <a:endParaRPr lang="en-GB" sz="3200" dirty="0" smtClean="0">
              <a:latin typeface="Comic Sans MS" pitchFamily="66" charset="0"/>
            </a:endParaRPr>
          </a:p>
          <a:p>
            <a:pPr eaLnBrk="1" hangingPunct="1"/>
            <a:r>
              <a:rPr lang="en-GB" sz="3200" dirty="0" smtClean="0">
                <a:latin typeface="Comic Sans MS" pitchFamily="66" charset="0"/>
              </a:rPr>
              <a:t>Level 6: </a:t>
            </a:r>
            <a:r>
              <a:rPr lang="en-GB" sz="3200" dirty="0">
                <a:latin typeface="Comic Sans MS" pitchFamily="66" charset="0"/>
              </a:rPr>
              <a:t>Explain why the civil war is bad for the people of </a:t>
            </a:r>
            <a:r>
              <a:rPr lang="en-GB" sz="3200" dirty="0" smtClean="0">
                <a:latin typeface="Comic Sans MS" pitchFamily="66" charset="0"/>
              </a:rPr>
              <a:t>Syria.</a:t>
            </a:r>
            <a:endParaRPr lang="en-GB" sz="3200" dirty="0">
              <a:latin typeface="Comic Sans MS" pitchFamily="66" charset="0"/>
            </a:endParaRPr>
          </a:p>
          <a:p>
            <a:pPr eaLnBrk="1" hangingPunct="1"/>
            <a:endParaRPr lang="en-GB" sz="3200" dirty="0" smtClean="0">
              <a:latin typeface="Comic Sans MS" pitchFamily="66" charset="0"/>
            </a:endParaRPr>
          </a:p>
        </p:txBody>
      </p:sp>
      <p:pic>
        <p:nvPicPr>
          <p:cNvPr id="1030" name="Picture 6" descr="http://iacknowledge.net/wp-content/uploads/2013/12/Damaged-Buildings-Syrian-Civil-War1-600x400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46" r="8123" b="8467"/>
          <a:stretch/>
        </p:blipFill>
        <p:spPr bwMode="auto">
          <a:xfrm>
            <a:off x="4932040" y="2195513"/>
            <a:ext cx="3892732" cy="3641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270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116633"/>
            <a:ext cx="6408712" cy="981468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en-GB" sz="2800" dirty="0" smtClean="0">
                <a:solidFill>
                  <a:schemeClr val="tx1"/>
                </a:solidFill>
                <a:latin typeface="Comic Sans MS" pitchFamily="66" charset="0"/>
              </a:rPr>
              <a:t>Living Graph – Who won the War of the Roses?</a:t>
            </a:r>
            <a:endParaRPr lang="en-GB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6147" name="AutoShape 2"/>
          <p:cNvCxnSpPr>
            <a:cxnSpLocks noChangeShapeType="1"/>
          </p:cNvCxnSpPr>
          <p:nvPr/>
        </p:nvCxnSpPr>
        <p:spPr bwMode="auto">
          <a:xfrm>
            <a:off x="685308" y="614363"/>
            <a:ext cx="4762" cy="5911850"/>
          </a:xfrm>
          <a:prstGeom prst="straightConnector1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48" name="AutoShape 3"/>
          <p:cNvCxnSpPr>
            <a:cxnSpLocks noChangeShapeType="1"/>
          </p:cNvCxnSpPr>
          <p:nvPr/>
        </p:nvCxnSpPr>
        <p:spPr bwMode="auto">
          <a:xfrm>
            <a:off x="323850" y="3068638"/>
            <a:ext cx="8280400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49" name="TextBox 3"/>
          <p:cNvSpPr txBox="1">
            <a:spLocks noChangeArrowheads="1"/>
          </p:cNvSpPr>
          <p:nvPr/>
        </p:nvSpPr>
        <p:spPr bwMode="auto">
          <a:xfrm>
            <a:off x="907541" y="766402"/>
            <a:ext cx="1296987" cy="92333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latin typeface="Comic Sans MS" pitchFamily="66" charset="0"/>
              </a:rPr>
              <a:t>House of Lancaster winning</a:t>
            </a:r>
            <a:endParaRPr lang="en-GB" altLang="en-US" sz="1800" dirty="0">
              <a:latin typeface="Comic Sans MS" pitchFamily="66" charset="0"/>
            </a:endParaRPr>
          </a:p>
        </p:txBody>
      </p:sp>
      <p:sp>
        <p:nvSpPr>
          <p:cNvPr id="6150" name="TextBox 6"/>
          <p:cNvSpPr txBox="1">
            <a:spLocks noChangeArrowheads="1"/>
          </p:cNvSpPr>
          <p:nvPr/>
        </p:nvSpPr>
        <p:spPr bwMode="auto">
          <a:xfrm>
            <a:off x="854030" y="5602883"/>
            <a:ext cx="1404008" cy="92333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latin typeface="Comic Sans MS" pitchFamily="66" charset="0"/>
              </a:rPr>
              <a:t>House of York winning</a:t>
            </a:r>
            <a:endParaRPr lang="en-GB" altLang="en-US" sz="1800" dirty="0">
              <a:latin typeface="Comic Sans MS" pitchFamily="66" charset="0"/>
            </a:endParaRPr>
          </a:p>
        </p:txBody>
      </p:sp>
      <p:sp>
        <p:nvSpPr>
          <p:cNvPr id="6151" name="TextBox 7"/>
          <p:cNvSpPr txBox="1">
            <a:spLocks noChangeArrowheads="1"/>
          </p:cNvSpPr>
          <p:nvPr/>
        </p:nvSpPr>
        <p:spPr bwMode="auto">
          <a:xfrm>
            <a:off x="7452320" y="2420888"/>
            <a:ext cx="1295400" cy="369888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latin typeface="Comic Sans MS" pitchFamily="66" charset="0"/>
              </a:rPr>
              <a:t>1485</a:t>
            </a:r>
            <a:endParaRPr lang="en-GB" altLang="en-US" sz="1800" dirty="0">
              <a:latin typeface="Comic Sans MS" pitchFamily="66" charset="0"/>
            </a:endParaRPr>
          </a:p>
        </p:txBody>
      </p:sp>
      <p:sp>
        <p:nvSpPr>
          <p:cNvPr id="6152" name="TextBox 8"/>
          <p:cNvSpPr txBox="1">
            <a:spLocks noChangeArrowheads="1"/>
          </p:cNvSpPr>
          <p:nvPr/>
        </p:nvSpPr>
        <p:spPr bwMode="auto">
          <a:xfrm>
            <a:off x="837384" y="3325292"/>
            <a:ext cx="1295400" cy="369888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latin typeface="Comic Sans MS" pitchFamily="66" charset="0"/>
              </a:rPr>
              <a:t>1455</a:t>
            </a:r>
            <a:endParaRPr lang="en-GB" altLang="en-US" sz="18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83768" y="3367747"/>
            <a:ext cx="6480720" cy="33085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900" dirty="0">
                <a:latin typeface="Comic Sans MS" panose="030F0702030302020204" pitchFamily="66" charset="0"/>
                <a:cs typeface="Arial" charset="0"/>
              </a:rPr>
              <a:t>Complete these sentences:</a:t>
            </a:r>
          </a:p>
          <a:p>
            <a:pPr>
              <a:defRPr/>
            </a:pPr>
            <a:endParaRPr lang="en-GB" sz="1900" dirty="0">
              <a:latin typeface="Comic Sans MS" panose="030F0702030302020204" pitchFamily="66" charset="0"/>
              <a:cs typeface="Arial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GB" sz="1900" dirty="0">
                <a:solidFill>
                  <a:srgbClr val="FF0000"/>
                </a:solidFill>
                <a:latin typeface="Comic Sans MS" panose="030F0702030302020204" pitchFamily="66" charset="0"/>
                <a:cs typeface="Arial" charset="0"/>
              </a:rPr>
              <a:t>A</a:t>
            </a:r>
            <a:r>
              <a:rPr lang="en-GB" sz="1900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charset="0"/>
              </a:rPr>
              <a:t> </a:t>
            </a:r>
            <a:r>
              <a:rPr lang="en-GB" sz="1900" dirty="0">
                <a:solidFill>
                  <a:srgbClr val="FF0000"/>
                </a:solidFill>
                <a:latin typeface="Comic Sans MS" panose="030F0702030302020204" pitchFamily="66" charset="0"/>
                <a:cs typeface="Arial" charset="0"/>
              </a:rPr>
              <a:t>high point </a:t>
            </a:r>
            <a:r>
              <a:rPr lang="en-GB" sz="1900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charset="0"/>
              </a:rPr>
              <a:t>for the House of Lancaster was ___ because ____</a:t>
            </a:r>
            <a:endParaRPr lang="en-GB" sz="1900" dirty="0">
              <a:solidFill>
                <a:srgbClr val="FF0000"/>
              </a:solidFill>
              <a:latin typeface="Comic Sans MS" panose="030F0702030302020204" pitchFamily="66" charset="0"/>
              <a:cs typeface="Arial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GB" sz="1900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charset="0"/>
              </a:rPr>
              <a:t>A low point for the House of Lancaster was ___ because ____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GB" sz="1900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charset="0"/>
              </a:rPr>
              <a:t>The dynasty that deserved to win the ‘War of the Roses’ was ___ because ____</a:t>
            </a:r>
          </a:p>
          <a:p>
            <a:pPr>
              <a:defRPr/>
            </a:pPr>
            <a:endParaRPr lang="en-GB" sz="1900" dirty="0">
              <a:solidFill>
                <a:srgbClr val="FF0000"/>
              </a:solidFill>
              <a:latin typeface="Comic Sans MS" panose="030F0702030302020204" pitchFamily="66" charset="0"/>
              <a:cs typeface="Arial" charset="0"/>
            </a:endParaRPr>
          </a:p>
          <a:p>
            <a:pPr>
              <a:defRPr/>
            </a:pPr>
            <a:r>
              <a:rPr lang="en-GB" sz="1900" dirty="0" smtClean="0">
                <a:latin typeface="Comic Sans MS" panose="030F0702030302020204" pitchFamily="66" charset="0"/>
                <a:cs typeface="Arial" charset="0"/>
              </a:rPr>
              <a:t>EXT: Who were the heroes and villains of the War of the Roses?</a:t>
            </a:r>
            <a:endParaRPr lang="en-GB" sz="1900" dirty="0">
              <a:latin typeface="Comic Sans MS" panose="030F0702030302020204" pitchFamily="66" charset="0"/>
              <a:cs typeface="Arial" charset="0"/>
            </a:endParaRPr>
          </a:p>
        </p:txBody>
      </p:sp>
      <p:sp>
        <p:nvSpPr>
          <p:cNvPr id="16" name="TextBox 3"/>
          <p:cNvSpPr txBox="1">
            <a:spLocks noChangeArrowheads="1"/>
          </p:cNvSpPr>
          <p:nvPr/>
        </p:nvSpPr>
        <p:spPr bwMode="auto">
          <a:xfrm>
            <a:off x="837384" y="1961379"/>
            <a:ext cx="2034336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 smtClean="0">
                <a:latin typeface="Comic Sans MS" pitchFamily="66" charset="0"/>
              </a:rPr>
              <a:t>1. Henry </a:t>
            </a:r>
            <a:r>
              <a:rPr lang="en-GB" altLang="en-US" sz="1400" dirty="0" smtClean="0">
                <a:latin typeface="Comic Sans MS" pitchFamily="66" charset="0"/>
              </a:rPr>
              <a:t>VI is king of England between 1422-61. He was slightly insane.</a:t>
            </a:r>
            <a:endParaRPr lang="en-GB" altLang="en-US" sz="1400" dirty="0">
              <a:latin typeface="Comic Sans MS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3258"/>
            <a:ext cx="690070" cy="81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779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188640"/>
            <a:ext cx="9144000" cy="136815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GB" sz="6000" dirty="0" smtClean="0">
                <a:solidFill>
                  <a:schemeClr val="bg1"/>
                </a:solidFill>
                <a:latin typeface="Comic Sans MS" pitchFamily="66" charset="0"/>
              </a:rPr>
              <a:t>RECAP</a:t>
            </a:r>
            <a:endParaRPr lang="en-GB" sz="6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84742" y="3068960"/>
            <a:ext cx="8731710" cy="3672407"/>
          </a:xfrm>
          <a:prstGeom prst="rect">
            <a:avLst/>
          </a:prstGeom>
          <a:solidFill>
            <a:srgbClr val="FFFF00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sz="2200" i="0" u="sng" strike="noStrike" kern="0" normalizeH="0" baseline="0" noProof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uLnTx/>
                <a:uFillTx/>
                <a:latin typeface="Comic Sans MS" pitchFamily="66" charset="0"/>
                <a:cs typeface="Arial" pitchFamily="34" charset="0"/>
              </a:rPr>
              <a:t>Learning Outcomes:</a:t>
            </a:r>
          </a:p>
          <a:p>
            <a:pPr marR="0" lvl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sz="2200" i="0" u="sng" strike="noStrike" kern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uLnTx/>
              <a:uFillTx/>
              <a:latin typeface="Comic Sans MS" pitchFamily="66" charset="0"/>
              <a:cs typeface="Arial" pitchFamily="34" charset="0"/>
            </a:endParaRPr>
          </a:p>
          <a:p>
            <a:r>
              <a:rPr lang="en-GB" sz="2200" b="1" dirty="0">
                <a:latin typeface="Comic Sans MS" pitchFamily="66" charset="0"/>
              </a:rPr>
              <a:t>Good</a:t>
            </a:r>
            <a:r>
              <a:rPr lang="en-GB" sz="2200" b="1" dirty="0" smtClean="0">
                <a:latin typeface="Comic Sans MS" pitchFamily="66" charset="0"/>
              </a:rPr>
              <a:t>: To identify and describe the main people involved in the War of the Roses. L4</a:t>
            </a:r>
            <a:endParaRPr lang="en-GB" sz="2200" b="1" u="sng" dirty="0">
              <a:latin typeface="Comic Sans MS" pitchFamily="66" charset="0"/>
            </a:endParaRPr>
          </a:p>
          <a:p>
            <a:endParaRPr lang="en-GB" sz="2200" u="sng" dirty="0">
              <a:latin typeface="Comic Sans MS" pitchFamily="66" charset="0"/>
            </a:endParaRPr>
          </a:p>
          <a:p>
            <a:r>
              <a:rPr lang="en-GB" sz="2200" b="1" dirty="0">
                <a:latin typeface="Comic Sans MS" pitchFamily="66" charset="0"/>
              </a:rPr>
              <a:t>Great: To explain </a:t>
            </a:r>
            <a:r>
              <a:rPr lang="en-GB" sz="2200" b="1" dirty="0" smtClean="0">
                <a:latin typeface="Comic Sans MS" pitchFamily="66" charset="0"/>
              </a:rPr>
              <a:t>which dynasty was in the better position by 1485. L5</a:t>
            </a:r>
          </a:p>
          <a:p>
            <a:endParaRPr lang="en-GB" sz="2200" u="sng" dirty="0">
              <a:latin typeface="Comic Sans MS" pitchFamily="66" charset="0"/>
            </a:endParaRPr>
          </a:p>
          <a:p>
            <a:r>
              <a:rPr lang="en-GB" sz="2200" b="1" dirty="0" smtClean="0">
                <a:latin typeface="Comic Sans MS" pitchFamily="66" charset="0"/>
              </a:rPr>
              <a:t>Awesome: </a:t>
            </a:r>
            <a:r>
              <a:rPr lang="en-GB" sz="2200" b="1" dirty="0">
                <a:latin typeface="Comic Sans MS" pitchFamily="66" charset="0"/>
              </a:rPr>
              <a:t>To </a:t>
            </a:r>
            <a:r>
              <a:rPr lang="en-GB" sz="2200" b="1" dirty="0" smtClean="0">
                <a:latin typeface="Comic Sans MS" pitchFamily="66" charset="0"/>
              </a:rPr>
              <a:t>evaluate which dynasty deserved to win the War of the Roses. L6</a:t>
            </a:r>
            <a:endParaRPr kumimoji="0" lang="en-GB" sz="2200" i="0" u="sng" strike="noStrike" kern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uLnTx/>
              <a:uFillTx/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12290" name="Picture 2" descr="Official Tudor Rose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1268760"/>
            <a:ext cx="1728192" cy="16158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4360156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Text Box 12"/>
          <p:cNvSpPr txBox="1">
            <a:spLocks noChangeArrowheads="1"/>
          </p:cNvSpPr>
          <p:nvPr/>
        </p:nvSpPr>
        <p:spPr bwMode="auto">
          <a:xfrm>
            <a:off x="4932838" y="351469"/>
            <a:ext cx="3889375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0" u="none" dirty="0" smtClean="0">
                <a:latin typeface="Comic Sans MS" panose="030F0702030302020204" pitchFamily="66" charset="0"/>
              </a:rPr>
              <a:t>Which event from the War of the Roses would you like to learn more about and why?</a:t>
            </a:r>
            <a:endParaRPr lang="en-GB" sz="2000" b="0" u="none" dirty="0">
              <a:latin typeface="Comic Sans MS" panose="030F0702030302020204" pitchFamily="66" charset="0"/>
            </a:endParaRPr>
          </a:p>
        </p:txBody>
      </p:sp>
      <p:sp>
        <p:nvSpPr>
          <p:cNvPr id="3091" name="Text Box 22"/>
          <p:cNvSpPr txBox="1">
            <a:spLocks noChangeArrowheads="1"/>
          </p:cNvSpPr>
          <p:nvPr/>
        </p:nvSpPr>
        <p:spPr bwMode="auto">
          <a:xfrm>
            <a:off x="334783" y="476672"/>
            <a:ext cx="2725050" cy="31700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GB" sz="4000" b="0" u="none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bg1"/>
                </a:solidFill>
                <a:latin typeface="Comic Sans MS" panose="030F0702030302020204" pitchFamily="66" charset="0"/>
              </a:rPr>
              <a:t>Plenary: Would you like to know more?</a:t>
            </a:r>
          </a:p>
        </p:txBody>
      </p:sp>
      <p:sp>
        <p:nvSpPr>
          <p:cNvPr id="13" name="Explosion 2 12"/>
          <p:cNvSpPr>
            <a:spLocks noChangeArrowheads="1"/>
          </p:cNvSpPr>
          <p:nvPr/>
        </p:nvSpPr>
        <p:spPr bwMode="auto">
          <a:xfrm>
            <a:off x="1838265" y="2848253"/>
            <a:ext cx="6273615" cy="4100682"/>
          </a:xfrm>
          <a:prstGeom prst="irregularSeal2">
            <a:avLst/>
          </a:prstGeom>
          <a:solidFill>
            <a:srgbClr val="FFFF00"/>
          </a:solidFill>
          <a:ln w="38100">
            <a:solidFill>
              <a:srgbClr val="0000F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 algn="ctr">
              <a:defRPr/>
            </a:pPr>
            <a:endParaRPr lang="en-US" sz="4000" dirty="0" smtClean="0">
              <a:latin typeface="Adobe Kaiti Std R" pitchFamily="18" charset="-128"/>
              <a:ea typeface="Adobe Kaiti Std R" pitchFamily="18" charset="-128"/>
            </a:endParaRPr>
          </a:p>
          <a:p>
            <a:pPr algn="ctr">
              <a:defRPr/>
            </a:pPr>
            <a:r>
              <a:rPr lang="en-US" sz="4000" dirty="0" smtClean="0">
                <a:latin typeface="Adobe Kaiti Std R" pitchFamily="18" charset="-128"/>
                <a:ea typeface="Adobe Kaiti Std R" pitchFamily="18" charset="-128"/>
              </a:rPr>
              <a:t>??????</a:t>
            </a:r>
            <a:endParaRPr lang="en-US" sz="4000" dirty="0">
              <a:latin typeface="Adobe Kaiti Std R" pitchFamily="18" charset="-128"/>
              <a:ea typeface="Adobe Kaiti Std R" pitchFamily="18" charset="-128"/>
            </a:endParaRPr>
          </a:p>
        </p:txBody>
      </p:sp>
      <p:sp>
        <p:nvSpPr>
          <p:cNvPr id="11" name="Right Arrow 10"/>
          <p:cNvSpPr/>
          <p:nvPr/>
        </p:nvSpPr>
        <p:spPr bwMode="auto">
          <a:xfrm rot="19856205">
            <a:off x="3203848" y="1013189"/>
            <a:ext cx="1702350" cy="1480443"/>
          </a:xfrm>
          <a:prstGeom prst="rightArrow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Right Arrow 11"/>
          <p:cNvSpPr/>
          <p:nvPr/>
        </p:nvSpPr>
        <p:spPr bwMode="auto">
          <a:xfrm rot="6660326">
            <a:off x="6264564" y="1846054"/>
            <a:ext cx="1702350" cy="1480443"/>
          </a:xfrm>
          <a:prstGeom prst="rightArrow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090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1159</TotalTime>
  <Words>366</Words>
  <Application>Microsoft Office PowerPoint</Application>
  <PresentationFormat>On-screen Show (4:3)</PresentationFormat>
  <Paragraphs>54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ＭＳ Ｐゴシック</vt:lpstr>
      <vt:lpstr>Adobe Kaiti Std R</vt:lpstr>
      <vt:lpstr>Arial</vt:lpstr>
      <vt:lpstr>Calibri</vt:lpstr>
      <vt:lpstr>Comic Sans MS</vt:lpstr>
      <vt:lpstr>Tw Cen MT</vt:lpstr>
      <vt:lpstr>Wingdings</vt:lpstr>
      <vt:lpstr>Wingdings 2</vt:lpstr>
      <vt:lpstr>Median</vt:lpstr>
      <vt:lpstr>Starter:  If 2 different families wanted to be the king, how might they settle the argument?</vt:lpstr>
      <vt:lpstr>PowerPoint Presentation</vt:lpstr>
      <vt:lpstr>Intro: What does a Civil War look like?</vt:lpstr>
      <vt:lpstr>Living Graph – Who won the War of the Roses?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LConway</dc:creator>
  <cp:lastModifiedBy>Charlie Clayton</cp:lastModifiedBy>
  <cp:revision>67</cp:revision>
  <dcterms:created xsi:type="dcterms:W3CDTF">2011-01-17T11:32:34Z</dcterms:created>
  <dcterms:modified xsi:type="dcterms:W3CDTF">2014-06-25T09:38:38Z</dcterms:modified>
</cp:coreProperties>
</file>