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0" r:id="rId9"/>
    <p:sldId id="272" r:id="rId10"/>
    <p:sldId id="273" r:id="rId11"/>
    <p:sldId id="266" r:id="rId12"/>
    <p:sldId id="267" r:id="rId13"/>
    <p:sldId id="274" r:id="rId14"/>
    <p:sldId id="271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CB299-276C-414C-9FB9-CD094621CBF2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AE8E-4C5E-4510-9B4E-4BA2AA902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5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AE8E-4C5E-4510-9B4E-4BA2AA902E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34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1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5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8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9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9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9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6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13E2-BAEA-4E90-A182-9E2662F245C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045B-93C7-4F12-B6D9-D1E2C8669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R6JczvS1PL4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en-GB" b="1" u="sng" dirty="0" smtClean="0"/>
              <a:t>What happened to the Princes in the Tower?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1628800"/>
            <a:ext cx="2592288" cy="2232248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2000" b="1" dirty="0" smtClean="0">
                <a:solidFill>
                  <a:schemeClr val="tx1"/>
                </a:solidFill>
              </a:rPr>
              <a:t>SMSC </a:t>
            </a:r>
            <a:r>
              <a:rPr lang="en-GB" sz="2000" b="1" u="sng" dirty="0" smtClean="0">
                <a:solidFill>
                  <a:srgbClr val="7030A0"/>
                </a:solidFill>
              </a:rPr>
              <a:t>Social and Cultural </a:t>
            </a:r>
            <a:r>
              <a:rPr lang="en-GB" sz="2000" b="1" dirty="0" smtClean="0">
                <a:solidFill>
                  <a:schemeClr val="tx1"/>
                </a:solidFill>
              </a:rPr>
              <a:t>Question </a:t>
            </a:r>
            <a:r>
              <a:rPr lang="en-GB" sz="2000" b="1" dirty="0" smtClean="0">
                <a:solidFill>
                  <a:srgbClr val="7030A0"/>
                </a:solidFill>
              </a:rPr>
              <a:t>– Using these pictures, try to describe the fashion for boys at this time? </a:t>
            </a:r>
            <a:endParaRPr lang="en-GB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85750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9146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3977769"/>
            <a:ext cx="2592288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00B050"/>
                </a:solidFill>
              </a:rPr>
              <a:t>Challenge</a:t>
            </a:r>
            <a:r>
              <a:rPr lang="en-GB" sz="2000" b="1" dirty="0" smtClean="0">
                <a:solidFill>
                  <a:srgbClr val="00B050"/>
                </a:solidFill>
              </a:rPr>
              <a:t> – Do you think these pictures are truthful?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7" y="863386"/>
            <a:ext cx="873305" cy="9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866329"/>
            <a:ext cx="848935" cy="97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963" y="401720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King Richard III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43806" y="401721"/>
            <a:ext cx="279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King Henry VII</a:t>
            </a:r>
            <a:endParaRPr lang="en-GB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27984" y="401721"/>
            <a:ext cx="0" cy="5691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47664" y="980728"/>
            <a:ext cx="2736304" cy="270843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u="sng" dirty="0">
                <a:solidFill>
                  <a:prstClr val="black"/>
                </a:solidFill>
              </a:rPr>
              <a:t>Source </a:t>
            </a:r>
            <a:r>
              <a:rPr lang="en-GB" sz="1600" u="sng" dirty="0" smtClean="0">
                <a:solidFill>
                  <a:prstClr val="black"/>
                </a:solidFill>
              </a:rPr>
              <a:t>A</a:t>
            </a:r>
            <a:endParaRPr lang="en-GB" sz="1600" u="sng" dirty="0">
              <a:solidFill>
                <a:prstClr val="black"/>
              </a:solidFill>
            </a:endParaRPr>
          </a:p>
          <a:p>
            <a:pPr lvl="0"/>
            <a:r>
              <a:rPr lang="en-GB" sz="1600" b="1" dirty="0">
                <a:solidFill>
                  <a:srgbClr val="0070C0"/>
                </a:solidFill>
              </a:rPr>
              <a:t>Richard took Prince Edward and his brother to the Tower</a:t>
            </a:r>
            <a:r>
              <a:rPr lang="en-GB" sz="1600" b="1" dirty="0">
                <a:solidFill>
                  <a:prstClr val="black"/>
                </a:solidFill>
              </a:rPr>
              <a:t>, and day by day they began to be seen less behind bars and windows, until they were seen no more</a:t>
            </a:r>
            <a:r>
              <a:rPr lang="en-GB" sz="1600" b="1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sz="1400" dirty="0">
                <a:solidFill>
                  <a:prstClr val="black"/>
                </a:solidFill>
              </a:rPr>
              <a:t>Written by an Italian man in 1483. His English wasn’t very good.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980728"/>
            <a:ext cx="3006080" cy="224676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u="sng" dirty="0">
                <a:solidFill>
                  <a:prstClr val="black"/>
                </a:solidFill>
              </a:rPr>
              <a:t>Source </a:t>
            </a:r>
            <a:r>
              <a:rPr lang="en-GB" sz="1600" u="sng" dirty="0" smtClean="0">
                <a:solidFill>
                  <a:prstClr val="black"/>
                </a:solidFill>
              </a:rPr>
              <a:t>B</a:t>
            </a:r>
            <a:endParaRPr lang="en-GB" sz="1600" u="sng" dirty="0">
              <a:solidFill>
                <a:prstClr val="black"/>
              </a:solidFill>
            </a:endParaRPr>
          </a:p>
          <a:p>
            <a:pPr lvl="0"/>
            <a:r>
              <a:rPr lang="en-GB" sz="1600" b="1" dirty="0">
                <a:solidFill>
                  <a:srgbClr val="0070C0"/>
                </a:solidFill>
              </a:rPr>
              <a:t>Richard had no reason to kill the boys. Henry had every reason. </a:t>
            </a:r>
            <a:r>
              <a:rPr lang="en-GB" sz="1600" b="1" dirty="0">
                <a:solidFill>
                  <a:prstClr val="black"/>
                </a:solidFill>
              </a:rPr>
              <a:t>Henry was responsible for the crime, so they were quietly murdered</a:t>
            </a:r>
            <a:r>
              <a:rPr lang="en-GB" sz="1600" b="1" dirty="0" smtClean="0">
                <a:solidFill>
                  <a:prstClr val="black"/>
                </a:solidFill>
              </a:rPr>
              <a:t>.</a:t>
            </a:r>
            <a:endParaRPr lang="en-GB" sz="1600" b="1" dirty="0">
              <a:solidFill>
                <a:prstClr val="black"/>
              </a:solidFill>
            </a:endParaRPr>
          </a:p>
          <a:p>
            <a:pPr lvl="0"/>
            <a:r>
              <a:rPr lang="en-GB" sz="1400" dirty="0">
                <a:solidFill>
                  <a:prstClr val="black"/>
                </a:solidFill>
              </a:rPr>
              <a:t>Written by historian Phillip Lindsay in 1972.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4" y="3800737"/>
            <a:ext cx="2736304" cy="24622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u="sng" dirty="0">
                <a:solidFill>
                  <a:prstClr val="black"/>
                </a:solidFill>
              </a:rPr>
              <a:t>Source </a:t>
            </a:r>
            <a:r>
              <a:rPr lang="en-GB" sz="1600" u="sng" dirty="0" smtClean="0">
                <a:solidFill>
                  <a:prstClr val="black"/>
                </a:solidFill>
              </a:rPr>
              <a:t>C</a:t>
            </a:r>
            <a:endParaRPr lang="en-GB" sz="1600" u="sng" dirty="0">
              <a:solidFill>
                <a:prstClr val="black"/>
              </a:solidFill>
            </a:endParaRPr>
          </a:p>
          <a:p>
            <a:pPr lvl="0"/>
            <a:r>
              <a:rPr lang="en-GB" sz="1600" b="1" dirty="0">
                <a:solidFill>
                  <a:srgbClr val="0070C0"/>
                </a:solidFill>
              </a:rPr>
              <a:t>King Richard ordered men called Tyrell, Dighton and Forest to smother the boys </a:t>
            </a:r>
            <a:r>
              <a:rPr lang="en-GB" sz="1600" b="1" dirty="0">
                <a:solidFill>
                  <a:prstClr val="black"/>
                </a:solidFill>
              </a:rPr>
              <a:t>with pillows whilst they were sleeping</a:t>
            </a:r>
            <a:r>
              <a:rPr lang="en-GB" sz="1600" b="1" dirty="0" smtClean="0">
                <a:solidFill>
                  <a:prstClr val="black"/>
                </a:solidFill>
              </a:rPr>
              <a:t>.</a:t>
            </a:r>
            <a:endParaRPr lang="en-GB" sz="1600" b="1" dirty="0">
              <a:solidFill>
                <a:prstClr val="black"/>
              </a:solidFill>
            </a:endParaRPr>
          </a:p>
          <a:p>
            <a:pPr lvl="0"/>
            <a:r>
              <a:rPr lang="en-GB" sz="1400" dirty="0">
                <a:solidFill>
                  <a:prstClr val="black"/>
                </a:solidFill>
              </a:rPr>
              <a:t>Written in 1513 by Sir Thomas More, a man who hated Richard.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4008" y="3356992"/>
            <a:ext cx="3006080" cy="129266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u="sng" dirty="0">
                <a:solidFill>
                  <a:prstClr val="black"/>
                </a:solidFill>
              </a:rPr>
              <a:t>Source </a:t>
            </a:r>
            <a:r>
              <a:rPr lang="en-GB" sz="1600" u="sng" dirty="0" smtClean="0">
                <a:solidFill>
                  <a:prstClr val="black"/>
                </a:solidFill>
              </a:rPr>
              <a:t>D</a:t>
            </a:r>
            <a:endParaRPr lang="en-GB" sz="1600" u="sng" dirty="0">
              <a:solidFill>
                <a:prstClr val="black"/>
              </a:solidFill>
            </a:endParaRPr>
          </a:p>
          <a:p>
            <a:pPr lvl="0"/>
            <a:r>
              <a:rPr lang="en-GB" sz="1600" b="1" dirty="0">
                <a:solidFill>
                  <a:srgbClr val="0070C0"/>
                </a:solidFill>
              </a:rPr>
              <a:t>Henry Tudor gave important jobs to Tyrell, Dighton and Forest</a:t>
            </a:r>
            <a:r>
              <a:rPr lang="en-GB" sz="1600" b="1" dirty="0" smtClean="0">
                <a:solidFill>
                  <a:srgbClr val="0070C0"/>
                </a:solidFill>
              </a:rPr>
              <a:t>.</a:t>
            </a:r>
            <a:endParaRPr lang="en-GB" b="1" dirty="0">
              <a:solidFill>
                <a:srgbClr val="0070C0"/>
              </a:solidFill>
            </a:endParaRPr>
          </a:p>
          <a:p>
            <a:pPr lvl="0"/>
            <a:r>
              <a:rPr lang="en-GB" sz="1400" dirty="0">
                <a:solidFill>
                  <a:prstClr val="black"/>
                </a:solidFill>
              </a:rPr>
              <a:t>Anonymous source.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4008" y="4789314"/>
            <a:ext cx="3006080" cy="153888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u="sng" dirty="0">
                <a:solidFill>
                  <a:prstClr val="black"/>
                </a:solidFill>
              </a:rPr>
              <a:t>Source </a:t>
            </a:r>
            <a:r>
              <a:rPr lang="en-GB" sz="1600" u="sng" dirty="0" smtClean="0">
                <a:solidFill>
                  <a:prstClr val="black"/>
                </a:solidFill>
              </a:rPr>
              <a:t>E</a:t>
            </a:r>
            <a:endParaRPr lang="en-GB" sz="1600" u="sng" dirty="0">
              <a:solidFill>
                <a:prstClr val="black"/>
              </a:solidFill>
            </a:endParaRPr>
          </a:p>
          <a:p>
            <a:pPr lvl="0"/>
            <a:r>
              <a:rPr lang="en-GB" sz="1600" b="1" dirty="0">
                <a:solidFill>
                  <a:srgbClr val="0070C0"/>
                </a:solidFill>
              </a:rPr>
              <a:t>Neither Henry nor the boys’ mother ever blamed Richard </a:t>
            </a:r>
            <a:r>
              <a:rPr lang="en-GB" sz="1600" b="1" dirty="0">
                <a:solidFill>
                  <a:prstClr val="black"/>
                </a:solidFill>
              </a:rPr>
              <a:t>in public after his death.</a:t>
            </a:r>
          </a:p>
          <a:p>
            <a:pPr lvl="0"/>
            <a:r>
              <a:rPr lang="en-GB" sz="1400" dirty="0">
                <a:solidFill>
                  <a:prstClr val="black"/>
                </a:solidFill>
              </a:rPr>
              <a:t>Modern website 2013</a:t>
            </a:r>
          </a:p>
        </p:txBody>
      </p:sp>
    </p:spTree>
    <p:extLst>
      <p:ext uri="{BB962C8B-B14F-4D97-AF65-F5344CB8AC3E}">
        <p14:creationId xmlns:p14="http://schemas.microsoft.com/office/powerpoint/2010/main" val="36876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 dirty="0" smtClean="0"/>
              <a:t>Who is the murderer?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88633" y="1318437"/>
            <a:ext cx="8229600" cy="4525483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You now need to decide who you think killed the two Princes.</a:t>
            </a:r>
          </a:p>
          <a:p>
            <a:pPr marL="0" indent="0">
              <a:buNone/>
            </a:pPr>
            <a:endParaRPr lang="en-GB" alt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GB" altLang="en-US" b="1" u="sng" dirty="0" smtClean="0">
                <a:solidFill>
                  <a:srgbClr val="FF0000"/>
                </a:solidFill>
              </a:rPr>
              <a:t>Who</a:t>
            </a:r>
            <a:r>
              <a:rPr lang="en-GB" altLang="en-US" b="1" dirty="0" smtClean="0">
                <a:solidFill>
                  <a:srgbClr val="FF0000"/>
                </a:solidFill>
              </a:rPr>
              <a:t> </a:t>
            </a:r>
            <a:r>
              <a:rPr lang="en-GB" altLang="en-US" b="1" dirty="0">
                <a:solidFill>
                  <a:srgbClr val="FF0000"/>
                </a:solidFill>
              </a:rPr>
              <a:t>do you think is responsible</a:t>
            </a:r>
            <a:r>
              <a:rPr lang="en-GB" altLang="en-US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altLang="en-US" b="1" u="sng" dirty="0" smtClean="0">
                <a:solidFill>
                  <a:srgbClr val="FF6600"/>
                </a:solidFill>
              </a:rPr>
              <a:t>Why</a:t>
            </a:r>
            <a:r>
              <a:rPr lang="en-GB" altLang="en-US" b="1" dirty="0" smtClean="0">
                <a:solidFill>
                  <a:srgbClr val="FF6600"/>
                </a:solidFill>
              </a:rPr>
              <a:t> did this man kill the Princes?</a:t>
            </a:r>
          </a:p>
          <a:p>
            <a:pPr lvl="0"/>
            <a:r>
              <a:rPr lang="en-GB" altLang="en-US" sz="3000" b="1" u="sng" dirty="0">
                <a:solidFill>
                  <a:srgbClr val="00B050"/>
                </a:solidFill>
              </a:rPr>
              <a:t>Which</a:t>
            </a:r>
            <a:r>
              <a:rPr lang="en-GB" altLang="en-US" sz="3000" b="1" dirty="0">
                <a:solidFill>
                  <a:srgbClr val="00B050"/>
                </a:solidFill>
              </a:rPr>
              <a:t> evidence </a:t>
            </a:r>
            <a:r>
              <a:rPr lang="en-GB" altLang="en-US" sz="3000" b="1" dirty="0" smtClean="0">
                <a:solidFill>
                  <a:srgbClr val="00B050"/>
                </a:solidFill>
              </a:rPr>
              <a:t>backs up your opinion</a:t>
            </a:r>
            <a:r>
              <a:rPr lang="en-GB" altLang="en-US" sz="3000" b="1" dirty="0" smtClean="0">
                <a:solidFill>
                  <a:srgbClr val="00B050"/>
                </a:solidFill>
              </a:rPr>
              <a:t>?</a:t>
            </a:r>
          </a:p>
          <a:p>
            <a:pPr lvl="0"/>
            <a:r>
              <a:rPr lang="en-GB" altLang="en-US" sz="3000" b="1" u="sng" dirty="0" smtClean="0">
                <a:solidFill>
                  <a:srgbClr val="0070C0"/>
                </a:solidFill>
              </a:rPr>
              <a:t>What</a:t>
            </a:r>
            <a:r>
              <a:rPr lang="en-GB" altLang="en-US" sz="3000" b="1" dirty="0" smtClean="0">
                <a:solidFill>
                  <a:srgbClr val="0070C0"/>
                </a:solidFill>
              </a:rPr>
              <a:t> makes you think this evidence is reliable?</a:t>
            </a:r>
            <a:endParaRPr lang="en-GB" altLang="en-US" sz="3000" b="1" dirty="0">
              <a:solidFill>
                <a:srgbClr val="0070C0"/>
              </a:solidFill>
            </a:endParaRPr>
          </a:p>
          <a:p>
            <a:endParaRPr lang="en-GB" altLang="en-US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Writing frame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196752"/>
            <a:ext cx="6624736" cy="1152127"/>
          </a:xfrm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I think the Princes were killed by…</a:t>
            </a:r>
            <a:endParaRPr lang="en-GB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He wanted them dead because…</a:t>
            </a:r>
            <a:endParaRPr lang="en-GB" sz="2800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437112"/>
            <a:ext cx="6624736" cy="14711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00B050"/>
                </a:solidFill>
              </a:rPr>
              <a:t>This links to source __ which says “…”</a:t>
            </a:r>
          </a:p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00B050"/>
                </a:solidFill>
              </a:rPr>
              <a:t>I trust these sources because…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2639481"/>
            <a:ext cx="6624736" cy="1471172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FF6600"/>
                </a:solidFill>
              </a:rPr>
              <a:t>The sources that support this view are…</a:t>
            </a:r>
          </a:p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FF6600"/>
                </a:solidFill>
              </a:rPr>
              <a:t>Source __ says </a:t>
            </a:r>
            <a:r>
              <a:rPr lang="en-GB" sz="2800" b="1" dirty="0" smtClean="0">
                <a:solidFill>
                  <a:srgbClr val="FF6600"/>
                </a:solidFill>
              </a:rPr>
              <a:t>“…”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96752"/>
            <a:ext cx="1800200" cy="1138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FF0000"/>
                </a:solidFill>
              </a:rPr>
              <a:t>Level 3 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Identify, understand, use sources.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913402"/>
            <a:ext cx="1800200" cy="923330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6600"/>
                </a:solidFill>
              </a:rPr>
              <a:t>Level 4</a:t>
            </a:r>
          </a:p>
          <a:p>
            <a:r>
              <a:rPr lang="en-GB" sz="1600" b="1" dirty="0" smtClean="0">
                <a:solidFill>
                  <a:srgbClr val="FF6600"/>
                </a:solidFill>
              </a:rPr>
              <a:t>Describe, select, quote</a:t>
            </a:r>
            <a:r>
              <a:rPr lang="en-GB" b="1" dirty="0" smtClean="0">
                <a:solidFill>
                  <a:srgbClr val="FF6600"/>
                </a:solidFill>
              </a:rPr>
              <a:t>.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741811"/>
            <a:ext cx="1800200" cy="8617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</a:rPr>
              <a:t>Level 5 </a:t>
            </a:r>
          </a:p>
          <a:p>
            <a:r>
              <a:rPr lang="en-GB" sz="1600" b="1" dirty="0" smtClean="0">
                <a:solidFill>
                  <a:srgbClr val="00B050"/>
                </a:solidFill>
              </a:rPr>
              <a:t>Explain, make links, compare.</a:t>
            </a:r>
            <a:endParaRPr lang="en-GB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494" y="188640"/>
            <a:ext cx="6807359" cy="1152127"/>
          </a:xfrm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I think the Princes were killed by…</a:t>
            </a:r>
            <a:endParaRPr lang="en-GB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He wanted them dead because…</a:t>
            </a:r>
            <a:endParaRPr lang="en-GB" sz="2800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737" y="3140968"/>
            <a:ext cx="6815742" cy="14711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00B050"/>
                </a:solidFill>
              </a:rPr>
              <a:t>This links to source __ which says “…”</a:t>
            </a:r>
          </a:p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00B050"/>
                </a:solidFill>
              </a:rPr>
              <a:t>I trust these sources because…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6735" y="1484784"/>
            <a:ext cx="6815743" cy="1471172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FF6600"/>
                </a:solidFill>
              </a:rPr>
              <a:t>The sources that support this view are…</a:t>
            </a:r>
          </a:p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FF6600"/>
                </a:solidFill>
              </a:rPr>
              <a:t>Source __ says </a:t>
            </a:r>
            <a:r>
              <a:rPr lang="en-GB" sz="2800" b="1" dirty="0" smtClean="0">
                <a:solidFill>
                  <a:srgbClr val="FF6600"/>
                </a:solidFill>
              </a:rPr>
              <a:t>“…”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95317"/>
            <a:ext cx="1800200" cy="1138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FF0000"/>
                </a:solidFill>
              </a:rPr>
              <a:t>Level 3 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Identify, understand, use sources.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781" y="1758705"/>
            <a:ext cx="1800200" cy="923330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6600"/>
                </a:solidFill>
              </a:rPr>
              <a:t>Level 4</a:t>
            </a:r>
          </a:p>
          <a:p>
            <a:r>
              <a:rPr lang="en-GB" sz="1600" b="1" dirty="0" smtClean="0">
                <a:solidFill>
                  <a:srgbClr val="FF6600"/>
                </a:solidFill>
              </a:rPr>
              <a:t>Describe, select, quote</a:t>
            </a:r>
            <a:r>
              <a:rPr lang="en-GB" b="1" dirty="0" smtClean="0">
                <a:solidFill>
                  <a:srgbClr val="FF6600"/>
                </a:solidFill>
              </a:rPr>
              <a:t>.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781" y="3445667"/>
            <a:ext cx="1800200" cy="8617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</a:rPr>
              <a:t>Level 5 </a:t>
            </a:r>
          </a:p>
          <a:p>
            <a:r>
              <a:rPr lang="en-GB" sz="1600" b="1" dirty="0" smtClean="0">
                <a:solidFill>
                  <a:srgbClr val="00B050"/>
                </a:solidFill>
              </a:rPr>
              <a:t>Explain, make links, compare.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6661" y="4869160"/>
            <a:ext cx="6815742" cy="164352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I think certain sources support my view because…</a:t>
            </a:r>
          </a:p>
          <a:p>
            <a:pPr lvl="0">
              <a:spcBef>
                <a:spcPct val="20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The other side of the argument is weak because…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781" y="5085184"/>
            <a:ext cx="1789923" cy="113877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000" b="1" u="sng" dirty="0">
                <a:solidFill>
                  <a:srgbClr val="0070C0"/>
                </a:solidFill>
              </a:rPr>
              <a:t>Level 6 </a:t>
            </a:r>
          </a:p>
          <a:p>
            <a:pPr lvl="0"/>
            <a:r>
              <a:rPr lang="en-GB" sz="1600" b="1" dirty="0">
                <a:solidFill>
                  <a:srgbClr val="0070C0"/>
                </a:solidFill>
              </a:rPr>
              <a:t>Examine, explain links analyse.</a:t>
            </a:r>
          </a:p>
        </p:txBody>
      </p:sp>
    </p:spTree>
    <p:extLst>
      <p:ext uri="{BB962C8B-B14F-4D97-AF65-F5344CB8AC3E}">
        <p14:creationId xmlns:p14="http://schemas.microsoft.com/office/powerpoint/2010/main" val="40406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49" y="1240059"/>
            <a:ext cx="2827585" cy="33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79" y="1906393"/>
            <a:ext cx="977652" cy="127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41277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Richard III 1483-1485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981888"/>
            <a:ext cx="3600400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What can you add to Richard’s Top Trump card?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2420888"/>
            <a:ext cx="3600400" cy="30469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Was he – An evil man who killed his nephews so he could be King?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Or – A good king who was blamed for something he didn’t do?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5" y="5023282"/>
            <a:ext cx="2795486" cy="157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82415" y="6211669"/>
            <a:ext cx="5341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www.youtube.com/watch?v=R6JczvS1PL4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347864" y="5661248"/>
            <a:ext cx="4896544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Which view does Horrible Histories take?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9222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What do you think about Richard III?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8689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85" y="5413494"/>
            <a:ext cx="1342918" cy="13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5374754"/>
            <a:ext cx="957585" cy="131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34515"/>
            <a:ext cx="1740079" cy="13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9101" y="4462324"/>
            <a:ext cx="2859087" cy="9233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prstClr val="black"/>
                </a:solidFill>
              </a:rPr>
              <a:t>Prince </a:t>
            </a:r>
            <a:r>
              <a:rPr lang="en-GB" b="1" dirty="0">
                <a:solidFill>
                  <a:prstClr val="black"/>
                </a:solidFill>
              </a:rPr>
              <a:t>Edward</a:t>
            </a:r>
            <a:r>
              <a:rPr lang="en-GB" dirty="0">
                <a:solidFill>
                  <a:prstClr val="black"/>
                </a:solidFill>
              </a:rPr>
              <a:t>, aged 12 and </a:t>
            </a:r>
            <a:r>
              <a:rPr lang="en-GB" b="1" dirty="0">
                <a:solidFill>
                  <a:prstClr val="black"/>
                </a:solidFill>
              </a:rPr>
              <a:t>Prince Richard, </a:t>
            </a:r>
            <a:r>
              <a:rPr lang="en-GB" dirty="0">
                <a:solidFill>
                  <a:prstClr val="black"/>
                </a:solidFill>
              </a:rPr>
              <a:t>aged 9.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1" y="476673"/>
            <a:ext cx="285908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8838" y="491231"/>
            <a:ext cx="5256584" cy="830997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In April 1483, </a:t>
            </a:r>
            <a:r>
              <a:rPr lang="en-GB" sz="2400" b="1" dirty="0" smtClean="0">
                <a:solidFill>
                  <a:srgbClr val="0070C0"/>
                </a:solidFill>
              </a:rPr>
              <a:t>the boys’ father died </a:t>
            </a:r>
            <a:r>
              <a:rPr lang="en-GB" sz="2400" b="1" dirty="0">
                <a:solidFill>
                  <a:srgbClr val="0070C0"/>
                </a:solidFill>
              </a:rPr>
              <a:t>suddenly. </a:t>
            </a:r>
            <a:endParaRPr lang="en-GB" sz="2400" b="1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8838" y="1589892"/>
            <a:ext cx="5256584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Numeracy</a:t>
            </a:r>
            <a:r>
              <a:rPr lang="en-GB" sz="2400" b="1" dirty="0" smtClean="0">
                <a:solidFill>
                  <a:srgbClr val="FF0000"/>
                </a:solidFill>
              </a:rPr>
              <a:t> – Which century is this?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8838" y="2636912"/>
            <a:ext cx="5256584" cy="1569660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2400" b="1" u="sng" dirty="0" smtClean="0">
                <a:solidFill>
                  <a:srgbClr val="00B050"/>
                </a:solidFill>
              </a:rPr>
              <a:t>Challenge</a:t>
            </a:r>
            <a:r>
              <a:rPr lang="en-GB" sz="2400" b="1" dirty="0" smtClean="0">
                <a:solidFill>
                  <a:srgbClr val="00B050"/>
                </a:solidFill>
              </a:rPr>
              <a:t> - Can </a:t>
            </a:r>
            <a:r>
              <a:rPr lang="en-GB" sz="2400" b="1" dirty="0">
                <a:solidFill>
                  <a:srgbClr val="00B050"/>
                </a:solidFill>
              </a:rPr>
              <a:t>you work out what </a:t>
            </a:r>
            <a:r>
              <a:rPr lang="en-GB" sz="2400" b="1" dirty="0" smtClean="0">
                <a:solidFill>
                  <a:srgbClr val="00B050"/>
                </a:solidFill>
              </a:rPr>
              <a:t>this death means to one of the boys in particular? (Do any of the picture clues help you?)</a:t>
            </a:r>
            <a:endParaRPr lang="en-GB" sz="2400" b="1" dirty="0">
              <a:solidFill>
                <a:srgbClr val="00B05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28399"/>
            <a:ext cx="1254249" cy="132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896" y="476672"/>
            <a:ext cx="5184576" cy="4154984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0070C0"/>
                </a:solidFill>
              </a:rPr>
              <a:t>Richard, Duke of Gloucester, </a:t>
            </a:r>
            <a:r>
              <a:rPr lang="en-GB" sz="2400" b="1" dirty="0" smtClean="0">
                <a:solidFill>
                  <a:srgbClr val="0070C0"/>
                </a:solidFill>
              </a:rPr>
              <a:t>the boys’ uncle, was given the job of protecting </a:t>
            </a:r>
            <a:r>
              <a:rPr lang="en-GB" sz="2400" b="1" dirty="0">
                <a:solidFill>
                  <a:srgbClr val="0070C0"/>
                </a:solidFill>
              </a:rPr>
              <a:t>the princes and </a:t>
            </a:r>
            <a:r>
              <a:rPr lang="en-GB" sz="2400" b="1" dirty="0" smtClean="0">
                <a:solidFill>
                  <a:srgbClr val="0070C0"/>
                </a:solidFill>
              </a:rPr>
              <a:t>helping </a:t>
            </a:r>
            <a:r>
              <a:rPr lang="en-GB" sz="2400" b="1" dirty="0">
                <a:solidFill>
                  <a:srgbClr val="0070C0"/>
                </a:solidFill>
              </a:rPr>
              <a:t>young Edward </a:t>
            </a:r>
            <a:r>
              <a:rPr lang="en-GB" sz="2400" b="1" dirty="0" smtClean="0">
                <a:solidFill>
                  <a:srgbClr val="0070C0"/>
                </a:solidFill>
              </a:rPr>
              <a:t>until </a:t>
            </a:r>
            <a:r>
              <a:rPr lang="en-GB" sz="2400" b="1" dirty="0">
                <a:solidFill>
                  <a:srgbClr val="0070C0"/>
                </a:solidFill>
              </a:rPr>
              <a:t>he was old enough to </a:t>
            </a:r>
            <a:r>
              <a:rPr lang="en-GB" sz="2400" b="1" dirty="0" smtClean="0">
                <a:solidFill>
                  <a:srgbClr val="0070C0"/>
                </a:solidFill>
              </a:rPr>
              <a:t>rule England </a:t>
            </a:r>
            <a:r>
              <a:rPr lang="en-GB" sz="2400" b="1" dirty="0">
                <a:solidFill>
                  <a:srgbClr val="0070C0"/>
                </a:solidFill>
              </a:rPr>
              <a:t>on his own.</a:t>
            </a:r>
          </a:p>
          <a:p>
            <a:pPr lvl="0"/>
            <a:endParaRPr lang="en-GB" sz="2400" b="1" dirty="0">
              <a:solidFill>
                <a:srgbClr val="0070C0"/>
              </a:solidFill>
            </a:endParaRPr>
          </a:p>
          <a:p>
            <a:pPr lvl="0"/>
            <a:r>
              <a:rPr lang="en-GB" sz="2400" b="1" dirty="0">
                <a:solidFill>
                  <a:srgbClr val="0070C0"/>
                </a:solidFill>
              </a:rPr>
              <a:t>However, there was a problem! The Duke of Gloucester was a </a:t>
            </a:r>
            <a:r>
              <a:rPr lang="en-GB" sz="2400" b="1" u="sng" dirty="0">
                <a:solidFill>
                  <a:srgbClr val="0070C0"/>
                </a:solidFill>
              </a:rPr>
              <a:t>jealous</a:t>
            </a:r>
            <a:r>
              <a:rPr lang="en-GB" sz="2400" b="1" dirty="0">
                <a:solidFill>
                  <a:srgbClr val="0070C0"/>
                </a:solidFill>
              </a:rPr>
              <a:t> man and wanted to be King.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3" y="622351"/>
            <a:ext cx="28575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97152"/>
            <a:ext cx="8352928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Literacy</a:t>
            </a:r>
            <a:r>
              <a:rPr lang="en-GB" sz="2400" b="1" dirty="0" smtClean="0">
                <a:solidFill>
                  <a:srgbClr val="FF0000"/>
                </a:solidFill>
              </a:rPr>
              <a:t> – Write a definition for the word ‘jealous’ in 10 words or less.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896" y="476672"/>
            <a:ext cx="5184576" cy="3785652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2400" b="1" dirty="0" smtClean="0">
                <a:solidFill>
                  <a:srgbClr val="0070C0"/>
                </a:solidFill>
              </a:rPr>
              <a:t>Richard, Duke of Gloucester, crowned himself King Richard III of England in July 1483. </a:t>
            </a:r>
          </a:p>
          <a:p>
            <a:pPr lvl="0"/>
            <a:endParaRPr lang="en-GB" sz="2400" b="1" dirty="0">
              <a:solidFill>
                <a:srgbClr val="0070C0"/>
              </a:solidFill>
            </a:endParaRPr>
          </a:p>
          <a:p>
            <a:pPr lvl="0"/>
            <a:r>
              <a:rPr lang="en-GB" sz="2400" b="1" dirty="0" smtClean="0">
                <a:solidFill>
                  <a:srgbClr val="0070C0"/>
                </a:solidFill>
              </a:rPr>
              <a:t>This is where our mystery begins, because the two princes he was supposed to be protecting had vanished into thin air.</a:t>
            </a:r>
          </a:p>
          <a:p>
            <a:pPr lvl="0"/>
            <a:endParaRPr lang="en-GB" sz="2400" b="1" dirty="0" smtClean="0">
              <a:solidFill>
                <a:srgbClr val="0070C0"/>
              </a:solidFill>
            </a:endParaRPr>
          </a:p>
          <a:p>
            <a:pPr lvl="0"/>
            <a:r>
              <a:rPr lang="en-GB" sz="2400" b="1" dirty="0" smtClean="0">
                <a:solidFill>
                  <a:srgbClr val="0070C0"/>
                </a:solidFill>
              </a:rPr>
              <a:t>Or had they?...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3" y="622351"/>
            <a:ext cx="28575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850" y="4797151"/>
            <a:ext cx="8304622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400" b="1" u="sng" dirty="0" smtClean="0">
                <a:solidFill>
                  <a:srgbClr val="00B050"/>
                </a:solidFill>
              </a:rPr>
              <a:t>Challenge</a:t>
            </a:r>
            <a:r>
              <a:rPr lang="en-GB" sz="2400" b="1" dirty="0" smtClean="0">
                <a:solidFill>
                  <a:srgbClr val="00B050"/>
                </a:solidFill>
              </a:rPr>
              <a:t> - What </a:t>
            </a:r>
            <a:r>
              <a:rPr lang="en-GB" sz="2400" b="1" dirty="0">
                <a:solidFill>
                  <a:srgbClr val="00B050"/>
                </a:solidFill>
              </a:rPr>
              <a:t>do you know about Richard III?</a:t>
            </a:r>
          </a:p>
          <a:p>
            <a:pPr lvl="0"/>
            <a:r>
              <a:rPr lang="en-GB" sz="2400" b="1" dirty="0">
                <a:solidFill>
                  <a:srgbClr val="00B050"/>
                </a:solidFill>
              </a:rPr>
              <a:t>Why has he been in the news recently?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903" y="3933056"/>
            <a:ext cx="28575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What might the people of England think?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09775"/>
            <a:ext cx="2800895" cy="313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836712"/>
            <a:ext cx="5112568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a typeface="+mj-ea"/>
                <a:cs typeface="+mj-cs"/>
              </a:rPr>
              <a:t>This is Henry </a:t>
            </a:r>
            <a:r>
              <a:rPr lang="en-GB" sz="2400" b="1" dirty="0" smtClean="0">
                <a:solidFill>
                  <a:srgbClr val="0070C0"/>
                </a:solidFill>
                <a:ea typeface="+mj-ea"/>
                <a:cs typeface="+mj-cs"/>
              </a:rPr>
              <a:t>Tudor, the sworn </a:t>
            </a:r>
            <a:r>
              <a:rPr lang="en-GB" sz="2400" b="1" u="sng" dirty="0" smtClean="0">
                <a:solidFill>
                  <a:srgbClr val="0070C0"/>
                </a:solidFill>
                <a:ea typeface="+mj-ea"/>
                <a:cs typeface="+mj-cs"/>
              </a:rPr>
              <a:t>enemy</a:t>
            </a:r>
            <a:r>
              <a:rPr lang="en-GB" sz="2400" b="1" dirty="0" smtClean="0">
                <a:solidFill>
                  <a:srgbClr val="0070C0"/>
                </a:solidFill>
                <a:ea typeface="+mj-ea"/>
                <a:cs typeface="+mj-cs"/>
              </a:rPr>
              <a:t> of King Richard III.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16832"/>
            <a:ext cx="5112568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Literacy</a:t>
            </a:r>
            <a:r>
              <a:rPr lang="en-GB" sz="2400" b="1" dirty="0" smtClean="0">
                <a:solidFill>
                  <a:srgbClr val="FF0000"/>
                </a:solidFill>
              </a:rPr>
              <a:t> – What does ‘enemy’ mean?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96952"/>
            <a:ext cx="5112568" cy="156966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SMSC </a:t>
            </a:r>
            <a:r>
              <a:rPr lang="en-GB" sz="2400" b="1" u="sng" dirty="0" smtClean="0">
                <a:solidFill>
                  <a:srgbClr val="7030A0"/>
                </a:solidFill>
              </a:rPr>
              <a:t>Moral</a:t>
            </a:r>
            <a:r>
              <a:rPr lang="en-GB" sz="2400" b="1" dirty="0" smtClean="0"/>
              <a:t> Question – </a:t>
            </a:r>
            <a:r>
              <a:rPr lang="en-GB" sz="2400" b="1" dirty="0" smtClean="0">
                <a:solidFill>
                  <a:srgbClr val="7030A0"/>
                </a:solidFill>
              </a:rPr>
              <a:t>Can you name a pair of enemies from a book or film? Whose side are you on and why?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95" y="5301167"/>
            <a:ext cx="12557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5301168"/>
            <a:ext cx="118813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8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058644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36411"/>
            <a:ext cx="2800895" cy="313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345" y="436411"/>
            <a:ext cx="5112568" cy="23083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a typeface="+mj-ea"/>
                <a:cs typeface="+mj-cs"/>
              </a:rPr>
              <a:t>Henry Tudor fought King Richard III at the Battle of Bosworth in 1485. </a:t>
            </a:r>
          </a:p>
          <a:p>
            <a:endParaRPr lang="en-GB" sz="2400" b="1" dirty="0">
              <a:solidFill>
                <a:srgbClr val="0070C0"/>
              </a:solidFill>
              <a:ea typeface="+mj-ea"/>
              <a:cs typeface="+mj-cs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ea typeface="+mj-ea"/>
                <a:cs typeface="+mj-cs"/>
              </a:rPr>
              <a:t>Henry Tudor won and became King Henry VII.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3345" y="2996952"/>
            <a:ext cx="511256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00B050"/>
                </a:solidFill>
              </a:rPr>
              <a:t>Challenge</a:t>
            </a:r>
            <a:r>
              <a:rPr lang="en-GB" sz="2400" b="1" dirty="0" smtClean="0">
                <a:solidFill>
                  <a:srgbClr val="00B050"/>
                </a:solidFill>
              </a:rPr>
              <a:t> – Who do you think was his very famous son?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58644"/>
            <a:ext cx="5112568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But some people of England thought Henry killed the Princes in the Tower...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7" y="3434274"/>
            <a:ext cx="14382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7" y="863386"/>
            <a:ext cx="224260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03" y="866329"/>
            <a:ext cx="21952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963" y="401720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King Richard III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43806" y="401721"/>
            <a:ext cx="279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King Henry VII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3462098"/>
            <a:ext cx="720086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Can you write a sentence about each man using the correct words from below?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8257" y="5373216"/>
            <a:ext cx="200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Uncle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244" y="4552337"/>
            <a:ext cx="218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Protect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8085" y="4564750"/>
            <a:ext cx="1881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Jealous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3442" y="5223181"/>
            <a:ext cx="183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Tudor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914" y="460702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Enemy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5371" y="5149456"/>
            <a:ext cx="1676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Battle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2050" y="866329"/>
            <a:ext cx="2891756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Divide your page into 2 columns, one for each of these kings. 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7" y="863386"/>
            <a:ext cx="224260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03" y="866329"/>
            <a:ext cx="21952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963" y="401720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King Richard III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43806" y="401721"/>
            <a:ext cx="279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King Henry VII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52050" y="866329"/>
            <a:ext cx="2891756" cy="30469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So, who killed the Princes in the Tower?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You need to look at the evidence and try to solve the mystery!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14908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123728" y="3645024"/>
            <a:ext cx="1224136" cy="12961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796136" y="3717032"/>
            <a:ext cx="1224136" cy="12961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86210"/>
            <a:ext cx="2592288" cy="40010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Source A</a:t>
            </a:r>
          </a:p>
          <a:p>
            <a:endParaRPr lang="en-GB" sz="1600" u="sng" dirty="0" smtClean="0"/>
          </a:p>
          <a:p>
            <a:r>
              <a:rPr lang="en-GB" b="1" dirty="0" smtClean="0"/>
              <a:t>Richard took Prince Edward and his brother to the Tower, and day by day they began to be seen less behind bars and windows, until they were seen no more.</a:t>
            </a:r>
          </a:p>
          <a:p>
            <a:endParaRPr lang="en-GB" dirty="0" smtClean="0"/>
          </a:p>
          <a:p>
            <a:r>
              <a:rPr lang="en-GB" sz="1400" dirty="0" smtClean="0"/>
              <a:t>Written by an Italian man in 1483. His English wasn’t very good.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91420"/>
            <a:ext cx="2808312" cy="29238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Source B</a:t>
            </a:r>
          </a:p>
          <a:p>
            <a:endParaRPr lang="en-GB" sz="1600" u="sng" dirty="0" smtClean="0"/>
          </a:p>
          <a:p>
            <a:r>
              <a:rPr lang="en-GB" b="1" dirty="0" smtClean="0"/>
              <a:t>Richard had no reason to kill the boys. Henry had every reason. Henry was responsible for the crime, so they were quietly murdered.</a:t>
            </a:r>
          </a:p>
          <a:p>
            <a:endParaRPr lang="en-GB" sz="1600" b="1" dirty="0" smtClean="0"/>
          </a:p>
          <a:p>
            <a:r>
              <a:rPr lang="en-GB" sz="1400" dirty="0" smtClean="0"/>
              <a:t>Written by historian Phillip Lindsay in 1972.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501008"/>
            <a:ext cx="2808312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Source C</a:t>
            </a:r>
          </a:p>
          <a:p>
            <a:endParaRPr lang="en-GB" sz="1600" u="sng" dirty="0" smtClean="0"/>
          </a:p>
          <a:p>
            <a:r>
              <a:rPr lang="en-GB" b="1" dirty="0" smtClean="0"/>
              <a:t>King Richard ordered men called Tyrell, Dighton and Forest to smother the boys with pillows whilst they were sleeping.</a:t>
            </a:r>
          </a:p>
          <a:p>
            <a:endParaRPr lang="en-GB" b="1" dirty="0" smtClean="0"/>
          </a:p>
          <a:p>
            <a:r>
              <a:rPr lang="en-GB" sz="1400" dirty="0" smtClean="0"/>
              <a:t>Written in 1513 by Sir Thomas More, a man who hated Richard.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46913" y="463154"/>
            <a:ext cx="2592289" cy="21852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Source D</a:t>
            </a:r>
          </a:p>
          <a:p>
            <a:endParaRPr lang="en-GB" sz="1600" u="sng" dirty="0" smtClean="0"/>
          </a:p>
          <a:p>
            <a:r>
              <a:rPr lang="en-GB" b="1" dirty="0" smtClean="0"/>
              <a:t>Henry Tudor gave important jobs to Tyrell, Dighton and Forest.</a:t>
            </a:r>
          </a:p>
          <a:p>
            <a:endParaRPr lang="en-GB" b="1" dirty="0" smtClean="0"/>
          </a:p>
          <a:p>
            <a:r>
              <a:rPr lang="en-GB" sz="1400" dirty="0" smtClean="0"/>
              <a:t>Anonymous source.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146913" y="3140968"/>
            <a:ext cx="2592289" cy="21852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Source E</a:t>
            </a:r>
          </a:p>
          <a:p>
            <a:endParaRPr lang="en-GB" sz="1600" u="sng" dirty="0" smtClean="0"/>
          </a:p>
          <a:p>
            <a:r>
              <a:rPr lang="en-GB" b="1" dirty="0" smtClean="0"/>
              <a:t>Neither Henry nor the boys’ mother ever blamed Richard in public after his death.</a:t>
            </a:r>
          </a:p>
          <a:p>
            <a:r>
              <a:rPr lang="en-GB" sz="1400" dirty="0" smtClean="0"/>
              <a:t>Modern website 2013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581128"/>
            <a:ext cx="2592288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Select sources for each side of the case.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Are they reliable? Use the 5W’s to decide!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oo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1028</Words>
  <Application>Microsoft Office PowerPoint</Application>
  <PresentationFormat>On-screen Show (4:3)</PresentationFormat>
  <Paragraphs>134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What happened to the Princes in the Tower?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the murderer?</vt:lpstr>
      <vt:lpstr>Writing frame</vt:lpstr>
      <vt:lpstr>PowerPoint Presentation</vt:lpstr>
      <vt:lpstr>PowerPoint Presentation</vt:lpstr>
    </vt:vector>
  </TitlesOfParts>
  <Company>Ivanhoe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happened to the Princes in the Tower?</dc:title>
  <dc:creator>l.dracup</dc:creator>
  <cp:lastModifiedBy>Lindsey Dracup</cp:lastModifiedBy>
  <cp:revision>56</cp:revision>
  <cp:lastPrinted>2013-11-08T10:49:13Z</cp:lastPrinted>
  <dcterms:created xsi:type="dcterms:W3CDTF">2013-11-02T20:40:36Z</dcterms:created>
  <dcterms:modified xsi:type="dcterms:W3CDTF">2014-09-10T09:26:29Z</dcterms:modified>
</cp:coreProperties>
</file>