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3" r:id="rId7"/>
    <p:sldId id="258" r:id="rId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9979791-20ED-4033-ABD0-7C988419901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14907D8-E6F7-455E-99D2-02314E56E285}"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3FDEA8F-B6F0-4F67-8575-C03D9AD7A4C7}"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731AE99-E13A-4C1D-83EB-8F31C91D366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76EB736-A0E5-405B-A2F5-3B3DC175E51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CBF810-B99D-4A31-81B4-390462738CBB}"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A411C64-7EDB-4732-8562-79898BD32EF2}"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77C5CF7-25C2-4967-882D-02A22D62CF8B}"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AB38020-B28F-4271-BEC3-21E0CF4008A7}"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98015AB-58CA-44A1-BE5A-543A86B17C6A}"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FA64643-473D-4F45-AF44-F28ED7D3EEE9}"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FC183B3-4AAC-4D11-80EA-A0774AB128C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1000" r="-1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B89A72E-DAA8-49D8-A9B4-D9DC2146850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solidFill>
            <a:schemeClr val="bg1">
              <a:alpha val="57000"/>
            </a:schemeClr>
          </a:solidFill>
        </p:spPr>
        <p:txBody>
          <a:bodyPr/>
          <a:lstStyle/>
          <a:p>
            <a:r>
              <a:rPr lang="en-GB" u="sng" dirty="0"/>
              <a:t>How did the Tudors come to the English Throne?</a:t>
            </a:r>
          </a:p>
        </p:txBody>
      </p:sp>
      <p:sp>
        <p:nvSpPr>
          <p:cNvPr id="2051" name="Rectangle 3"/>
          <p:cNvSpPr>
            <a:spLocks noGrp="1" noChangeArrowheads="1"/>
          </p:cNvSpPr>
          <p:nvPr>
            <p:ph type="subTitle" idx="1"/>
          </p:nvPr>
        </p:nvSpPr>
        <p:spPr>
          <a:xfrm>
            <a:off x="755650" y="4437063"/>
            <a:ext cx="7632700" cy="1201737"/>
          </a:xfrm>
          <a:solidFill>
            <a:schemeClr val="bg1">
              <a:alpha val="61000"/>
            </a:schemeClr>
          </a:solidFill>
        </p:spPr>
        <p:txBody>
          <a:bodyPr/>
          <a:lstStyle/>
          <a:p>
            <a:pPr algn="l"/>
            <a:r>
              <a:rPr lang="en-GB" dirty="0"/>
              <a:t>Lesson Aim: To consider the reputation of King Henry VII.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552" y="188640"/>
            <a:ext cx="8229600" cy="1143000"/>
          </a:xfrm>
        </p:spPr>
        <p:txBody>
          <a:bodyPr/>
          <a:lstStyle/>
          <a:p>
            <a:r>
              <a:rPr lang="en-GB" dirty="0">
                <a:solidFill>
                  <a:schemeClr val="tx1"/>
                </a:solidFill>
              </a:rPr>
              <a:t>The Battle of Bosworth (1485)</a:t>
            </a:r>
          </a:p>
        </p:txBody>
      </p:sp>
      <p:sp>
        <p:nvSpPr>
          <p:cNvPr id="7171" name="Rectangle 3"/>
          <p:cNvSpPr>
            <a:spLocks noGrp="1" noChangeArrowheads="1"/>
          </p:cNvSpPr>
          <p:nvPr>
            <p:ph type="body" idx="1"/>
          </p:nvPr>
        </p:nvSpPr>
        <p:spPr>
          <a:xfrm>
            <a:off x="457200" y="1600200"/>
            <a:ext cx="8229600" cy="4781550"/>
          </a:xfrm>
        </p:spPr>
        <p:txBody>
          <a:bodyPr/>
          <a:lstStyle/>
          <a:p>
            <a:pPr>
              <a:buFontTx/>
              <a:buNone/>
            </a:pPr>
            <a:endParaRPr lang="en-GB" i="1"/>
          </a:p>
          <a:p>
            <a:pPr>
              <a:buFontTx/>
              <a:buNone/>
            </a:pPr>
            <a:endParaRPr lang="en-GB" i="1">
              <a:solidFill>
                <a:srgbClr val="000066"/>
              </a:solidFill>
            </a:endParaRPr>
          </a:p>
          <a:p>
            <a:pPr>
              <a:buFontTx/>
              <a:buNone/>
            </a:pPr>
            <a:endParaRPr lang="en-GB" i="1">
              <a:solidFill>
                <a:srgbClr val="000066"/>
              </a:solidFill>
            </a:endParaRPr>
          </a:p>
          <a:p>
            <a:pPr>
              <a:buFontTx/>
              <a:buNone/>
            </a:pPr>
            <a:endParaRPr lang="en-GB" i="1">
              <a:solidFill>
                <a:srgbClr val="000066"/>
              </a:solidFill>
            </a:endParaRPr>
          </a:p>
          <a:p>
            <a:pPr>
              <a:buFontTx/>
              <a:buNone/>
            </a:pPr>
            <a:endParaRPr lang="en-GB" i="1">
              <a:solidFill>
                <a:srgbClr val="000066"/>
              </a:solidFill>
            </a:endParaRPr>
          </a:p>
          <a:p>
            <a:pPr>
              <a:buFontTx/>
              <a:buNone/>
            </a:pPr>
            <a:endParaRPr lang="en-GB" i="1">
              <a:solidFill>
                <a:srgbClr val="000066"/>
              </a:solidFill>
            </a:endParaRPr>
          </a:p>
          <a:p>
            <a:pPr>
              <a:buFontTx/>
              <a:buNone/>
            </a:pPr>
            <a:r>
              <a:rPr lang="en-GB" i="1">
                <a:solidFill>
                  <a:srgbClr val="00FF00"/>
                </a:solidFill>
              </a:rPr>
              <a:t>“A Horse! A Horse! My kingdom for a horse!”</a:t>
            </a:r>
          </a:p>
          <a:p>
            <a:pPr algn="r">
              <a:buFontTx/>
              <a:buNone/>
            </a:pPr>
            <a:r>
              <a:rPr lang="en-GB">
                <a:solidFill>
                  <a:srgbClr val="00FF00"/>
                </a:solidFill>
              </a:rPr>
              <a:t>- Richard III, Act 5 Scene 7</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solidFill>
            <a:schemeClr val="bg1">
              <a:alpha val="61000"/>
            </a:schemeClr>
          </a:solidFill>
        </p:spPr>
        <p:txBody>
          <a:bodyPr/>
          <a:lstStyle/>
          <a:p>
            <a:r>
              <a:rPr lang="en-GB" b="1" dirty="0"/>
              <a:t>The War of the Roses</a:t>
            </a:r>
          </a:p>
        </p:txBody>
      </p:sp>
      <p:pic>
        <p:nvPicPr>
          <p:cNvPr id="3079" name="Picture 7" descr="_____red_rose"/>
          <p:cNvPicPr>
            <a:picLocks noChangeAspect="1" noChangeArrowheads="1"/>
          </p:cNvPicPr>
          <p:nvPr>
            <p:ph sz="half" idx="1"/>
          </p:nvPr>
        </p:nvPicPr>
        <p:blipFill>
          <a:blip r:embed="rId2" cstate="print"/>
          <a:srcRect/>
          <a:stretch>
            <a:fillRect/>
          </a:stretch>
        </p:blipFill>
        <p:spPr>
          <a:xfrm>
            <a:off x="5580112" y="2348880"/>
            <a:ext cx="2124075"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81" name="Rectangle 9"/>
          <p:cNvSpPr>
            <a:spLocks noGrp="1" noChangeArrowheads="1"/>
          </p:cNvSpPr>
          <p:nvPr>
            <p:ph type="body" sz="half" idx="2"/>
          </p:nvPr>
        </p:nvSpPr>
        <p:spPr>
          <a:xfrm>
            <a:off x="457200" y="5084763"/>
            <a:ext cx="8229600" cy="1041400"/>
          </a:xfrm>
          <a:solidFill>
            <a:schemeClr val="bg1">
              <a:alpha val="52000"/>
            </a:schemeClr>
          </a:solidFill>
        </p:spPr>
        <p:txBody>
          <a:bodyPr/>
          <a:lstStyle/>
          <a:p>
            <a:pPr>
              <a:buFontTx/>
              <a:buNone/>
            </a:pPr>
            <a:r>
              <a:rPr lang="en-GB" sz="2800" dirty="0"/>
              <a:t>  The House of			    The House of</a:t>
            </a:r>
          </a:p>
          <a:p>
            <a:pPr>
              <a:buFontTx/>
              <a:buNone/>
            </a:pPr>
            <a:r>
              <a:rPr lang="en-GB" sz="2800" dirty="0"/>
              <a:t>		York				        Lancaster</a:t>
            </a:r>
          </a:p>
        </p:txBody>
      </p:sp>
      <p:pic>
        <p:nvPicPr>
          <p:cNvPr id="3080" name="Picture 8" descr="32583eb6-8de4-4755-bb89-00f28825b4b0"/>
          <p:cNvPicPr>
            <a:picLocks noChangeAspect="1" noChangeArrowheads="1"/>
          </p:cNvPicPr>
          <p:nvPr>
            <p:ph sz="half" idx="4294967295"/>
          </p:nvPr>
        </p:nvPicPr>
        <p:blipFill>
          <a:blip r:embed="rId3" cstate="print"/>
          <a:srcRect/>
          <a:stretch>
            <a:fillRect/>
          </a:stretch>
        </p:blipFill>
        <p:spPr>
          <a:xfrm>
            <a:off x="971550" y="2349500"/>
            <a:ext cx="2303463"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16016" y="274638"/>
            <a:ext cx="3970784" cy="1143000"/>
          </a:xfrm>
          <a:solidFill>
            <a:schemeClr val="bg1">
              <a:alpha val="63000"/>
            </a:schemeClr>
          </a:solidFill>
        </p:spPr>
        <p:txBody>
          <a:bodyPr/>
          <a:lstStyle/>
          <a:p>
            <a:r>
              <a:rPr lang="en-GB" b="1" dirty="0" smtClean="0"/>
              <a:t>Henry VII</a:t>
            </a:r>
            <a:endParaRPr lang="en-GB" b="1" dirty="0"/>
          </a:p>
        </p:txBody>
      </p:sp>
      <p:sp>
        <p:nvSpPr>
          <p:cNvPr id="9219" name="Rectangle 3"/>
          <p:cNvSpPr>
            <a:spLocks noGrp="1" noChangeArrowheads="1"/>
          </p:cNvSpPr>
          <p:nvPr>
            <p:ph sz="half" idx="1"/>
          </p:nvPr>
        </p:nvSpPr>
        <p:spPr>
          <a:xfrm>
            <a:off x="457200" y="260648"/>
            <a:ext cx="4038600" cy="5865515"/>
          </a:xfrm>
          <a:solidFill>
            <a:schemeClr val="bg1">
              <a:alpha val="65000"/>
            </a:schemeClr>
          </a:solidFill>
        </p:spPr>
        <p:txBody>
          <a:bodyPr/>
          <a:lstStyle/>
          <a:p>
            <a:pPr marL="0" indent="0">
              <a:buFontTx/>
              <a:buNone/>
            </a:pPr>
            <a:r>
              <a:rPr lang="en-GB" sz="2300" dirty="0"/>
              <a:t>In 1485 Henry Tudor became King of England after he defeated and killed Richard III at the Battle of Bosworth. Despite his victory, Henry VII faced a great deal of problems. His claim to the throne was weak, he had little money and England needed time to recover from thirty years of civil war.</a:t>
            </a:r>
          </a:p>
          <a:p>
            <a:pPr marL="0" indent="0">
              <a:buFontTx/>
              <a:buNone/>
            </a:pPr>
            <a:r>
              <a:rPr lang="en-GB" sz="2300" dirty="0"/>
              <a:t>Henry also had lots of enemies and many of England’s nobles had their own private armies.</a:t>
            </a:r>
          </a:p>
        </p:txBody>
      </p:sp>
      <p:pic>
        <p:nvPicPr>
          <p:cNvPr id="8" name="Content Placeholder 7" descr="Henry VII.JPG"/>
          <p:cNvPicPr>
            <a:picLocks noGrp="1" noChangeAspect="1"/>
          </p:cNvPicPr>
          <p:nvPr>
            <p:ph sz="half" idx="2"/>
          </p:nvPr>
        </p:nvPicPr>
        <p:blipFill>
          <a:blip r:embed="rId2" cstate="print"/>
          <a:stretch>
            <a:fillRect/>
          </a:stretch>
        </p:blipFill>
        <p:spPr>
          <a:xfrm>
            <a:off x="4765059" y="1600200"/>
            <a:ext cx="380488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bg1">
              <a:alpha val="65000"/>
            </a:schemeClr>
          </a:solidFill>
        </p:spPr>
        <p:txBody>
          <a:bodyPr/>
          <a:lstStyle/>
          <a:p>
            <a:r>
              <a:rPr lang="en-GB" sz="4000" dirty="0"/>
              <a:t>Explain why Henry VII was a clever King?</a:t>
            </a:r>
          </a:p>
        </p:txBody>
      </p:sp>
      <p:sp>
        <p:nvSpPr>
          <p:cNvPr id="10243" name="Rectangle 3"/>
          <p:cNvSpPr>
            <a:spLocks noGrp="1" noChangeArrowheads="1"/>
          </p:cNvSpPr>
          <p:nvPr>
            <p:ph type="body" idx="1"/>
          </p:nvPr>
        </p:nvSpPr>
        <p:spPr>
          <a:xfrm>
            <a:off x="457200" y="1600200"/>
            <a:ext cx="8229600" cy="4853136"/>
          </a:xfrm>
          <a:solidFill>
            <a:schemeClr val="bg1">
              <a:alpha val="68000"/>
            </a:schemeClr>
          </a:solidFill>
        </p:spPr>
        <p:txBody>
          <a:bodyPr/>
          <a:lstStyle/>
          <a:p>
            <a:pPr>
              <a:buFontTx/>
              <a:buNone/>
            </a:pPr>
            <a:r>
              <a:rPr lang="en-GB" sz="2400" dirty="0"/>
              <a:t>1) Henry, a Lancastrian, married Elizabeth of York.</a:t>
            </a:r>
          </a:p>
          <a:p>
            <a:pPr>
              <a:buFontTx/>
              <a:buNone/>
            </a:pPr>
            <a:r>
              <a:rPr lang="en-GB" sz="2400" dirty="0"/>
              <a:t>2) Henry raised taxes but did not spend much money.</a:t>
            </a:r>
          </a:p>
          <a:p>
            <a:pPr>
              <a:buFontTx/>
              <a:buNone/>
            </a:pPr>
            <a:r>
              <a:rPr lang="en-GB" sz="2400" dirty="0"/>
              <a:t>3) Henry made it illegal for nobles to give their servants badges or uniforms to wear.</a:t>
            </a:r>
          </a:p>
          <a:p>
            <a:pPr>
              <a:buFontTx/>
              <a:buNone/>
            </a:pPr>
            <a:r>
              <a:rPr lang="en-GB" sz="2400" dirty="0"/>
              <a:t>4) Unlike other English Kings, Henry did not go to war with France. </a:t>
            </a:r>
            <a:endParaRPr lang="en-GB" sz="2400" dirty="0" smtClean="0"/>
          </a:p>
          <a:p>
            <a:pPr>
              <a:buFontTx/>
              <a:buNone/>
            </a:pPr>
            <a:r>
              <a:rPr lang="en-GB" sz="2400" dirty="0" smtClean="0"/>
              <a:t>5) Henry faced two major rebellions by members of the House of York both of which he defeated. Henry pardoned the leaders of the first but executed the leaders of the second.</a:t>
            </a:r>
          </a:p>
          <a:p>
            <a:pPr>
              <a:buFontTx/>
              <a:buNone/>
            </a:pPr>
            <a:r>
              <a:rPr lang="en-GB" sz="2400" dirty="0" smtClean="0"/>
              <a:t>6) Henry married his children to members of the French, Spanish and Scottish royal families.</a:t>
            </a:r>
          </a:p>
          <a:p>
            <a:pPr>
              <a:buFontTx/>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chemeClr val="bg1">
              <a:alpha val="64000"/>
            </a:schemeClr>
          </a:solidFill>
        </p:spPr>
        <p:txBody>
          <a:bodyPr/>
          <a:lstStyle/>
          <a:p>
            <a:r>
              <a:rPr lang="en-GB" b="1" dirty="0"/>
              <a:t>Extension</a:t>
            </a:r>
          </a:p>
        </p:txBody>
      </p:sp>
      <p:sp>
        <p:nvSpPr>
          <p:cNvPr id="12291" name="Rectangle 3"/>
          <p:cNvSpPr>
            <a:spLocks noGrp="1" noChangeArrowheads="1"/>
          </p:cNvSpPr>
          <p:nvPr>
            <p:ph type="body" idx="1"/>
          </p:nvPr>
        </p:nvSpPr>
        <p:spPr>
          <a:xfrm>
            <a:off x="457200" y="1600201"/>
            <a:ext cx="8229600" cy="2908920"/>
          </a:xfrm>
          <a:solidFill>
            <a:schemeClr val="bg1">
              <a:alpha val="51000"/>
            </a:schemeClr>
          </a:solidFill>
        </p:spPr>
        <p:txBody>
          <a:bodyPr/>
          <a:lstStyle/>
          <a:p>
            <a:pPr>
              <a:buFontTx/>
              <a:buNone/>
            </a:pPr>
            <a:r>
              <a:rPr lang="en-GB" dirty="0"/>
              <a:t>Which of Henry’s policies was the cleverest?</a:t>
            </a:r>
          </a:p>
          <a:p>
            <a:pPr algn="ctr">
              <a:buFontTx/>
              <a:buNone/>
            </a:pPr>
            <a:r>
              <a:rPr lang="en-GB" dirty="0"/>
              <a:t>Explain your answer.</a:t>
            </a:r>
          </a:p>
          <a:p>
            <a:pPr algn="ctr">
              <a:buFontTx/>
              <a:buNone/>
            </a:pPr>
            <a:r>
              <a:rPr lang="en-GB" dirty="0"/>
              <a:t>(A good answer will not just say what was so clever about the option you picked but also why the other options were less important)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solidFill>
            <a:schemeClr val="bg1">
              <a:alpha val="56000"/>
            </a:schemeClr>
          </a:solidFill>
        </p:spPr>
        <p:txBody>
          <a:bodyPr/>
          <a:lstStyle/>
          <a:p>
            <a:r>
              <a:rPr lang="en-GB" b="1" dirty="0"/>
              <a:t>The Tudor Rose</a:t>
            </a:r>
          </a:p>
        </p:txBody>
      </p:sp>
      <p:pic>
        <p:nvPicPr>
          <p:cNvPr id="5126" name="Picture 6" descr="272px-Tudor_rose_svg"/>
          <p:cNvPicPr>
            <a:picLocks noChangeAspect="1" noChangeArrowheads="1"/>
          </p:cNvPicPr>
          <p:nvPr>
            <p:ph idx="1"/>
          </p:nvPr>
        </p:nvPicPr>
        <p:blipFill>
          <a:blip r:embed="rId2" cstate="print"/>
          <a:srcRect/>
          <a:stretch>
            <a:fillRect/>
          </a:stretch>
        </p:blipFill>
        <p:spPr>
          <a:xfrm>
            <a:off x="3276600" y="3068638"/>
            <a:ext cx="2590800" cy="2476500"/>
          </a:xfrm>
          <a:noFill/>
          <a:ln/>
        </p:spPr>
      </p:pic>
      <p:pic>
        <p:nvPicPr>
          <p:cNvPr id="5127" name="Picture 7" descr="32583eb6-8de4-4755-bb89-00f28825b4b0"/>
          <p:cNvPicPr>
            <a:picLocks noChangeAspect="1" noChangeArrowheads="1"/>
          </p:cNvPicPr>
          <p:nvPr/>
        </p:nvPicPr>
        <p:blipFill>
          <a:blip r:embed="rId3" cstate="print"/>
          <a:srcRect/>
          <a:stretch>
            <a:fillRect/>
          </a:stretch>
        </p:blipFill>
        <p:spPr bwMode="auto">
          <a:xfrm>
            <a:off x="6372200" y="1556792"/>
            <a:ext cx="2303463"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8" name="Picture 8" descr="_____red_rose"/>
          <p:cNvPicPr>
            <a:picLocks noChangeAspect="1" noChangeArrowheads="1"/>
          </p:cNvPicPr>
          <p:nvPr/>
        </p:nvPicPr>
        <p:blipFill>
          <a:blip r:embed="rId4" cstate="print"/>
          <a:srcRect/>
          <a:stretch>
            <a:fillRect/>
          </a:stretch>
        </p:blipFill>
        <p:spPr bwMode="auto">
          <a:xfrm>
            <a:off x="539552" y="1556792"/>
            <a:ext cx="2124075" cy="2089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TotalTime>
  <Words>300</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7</vt:i4>
      </vt:variant>
    </vt:vector>
  </HeadingPairs>
  <TitlesOfParts>
    <vt:vector size="9" baseType="lpstr">
      <vt:lpstr>Arial</vt:lpstr>
      <vt:lpstr>Default Design</vt:lpstr>
      <vt:lpstr>How did the Tudors come to the English Throne?</vt:lpstr>
      <vt:lpstr>The Battle of Bosworth (1485)</vt:lpstr>
      <vt:lpstr>The War of the Roses</vt:lpstr>
      <vt:lpstr>Henry VII</vt:lpstr>
      <vt:lpstr>Explain why Henry VII was a clever King?</vt:lpstr>
      <vt:lpstr>Extension</vt:lpstr>
      <vt:lpstr>The Tudor Rose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the Tudors come to the English Throne?</dc:title>
  <dc:creator>Luke</dc:creator>
  <cp:lastModifiedBy>Luke</cp:lastModifiedBy>
  <cp:revision>3</cp:revision>
  <dcterms:created xsi:type="dcterms:W3CDTF">2008-07-12T19:16:31Z</dcterms:created>
  <dcterms:modified xsi:type="dcterms:W3CDTF">2011-09-11T15:13:21Z</dcterms:modified>
</cp:coreProperties>
</file>