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307" r:id="rId3"/>
    <p:sldId id="288" r:id="rId4"/>
    <p:sldId id="306" r:id="rId5"/>
    <p:sldId id="295" r:id="rId6"/>
    <p:sldId id="296" r:id="rId7"/>
    <p:sldId id="289" r:id="rId8"/>
    <p:sldId id="290" r:id="rId9"/>
    <p:sldId id="291" r:id="rId10"/>
    <p:sldId id="287" r:id="rId11"/>
    <p:sldId id="292" r:id="rId12"/>
    <p:sldId id="285" r:id="rId13"/>
    <p:sldId id="286" r:id="rId14"/>
    <p:sldId id="282" r:id="rId15"/>
    <p:sldId id="262" r:id="rId16"/>
    <p:sldId id="264" r:id="rId17"/>
    <p:sldId id="271" r:id="rId18"/>
    <p:sldId id="265" r:id="rId19"/>
    <p:sldId id="266" r:id="rId20"/>
    <p:sldId id="272" r:id="rId21"/>
    <p:sldId id="273" r:id="rId22"/>
    <p:sldId id="278" r:id="rId23"/>
    <p:sldId id="280" r:id="rId24"/>
    <p:sldId id="283" r:id="rId25"/>
    <p:sldId id="277" r:id="rId26"/>
    <p:sldId id="276" r:id="rId27"/>
    <p:sldId id="281" r:id="rId28"/>
    <p:sldId id="284" r:id="rId29"/>
    <p:sldId id="298" r:id="rId30"/>
    <p:sldId id="300" r:id="rId31"/>
    <p:sldId id="301" r:id="rId32"/>
    <p:sldId id="302" r:id="rId33"/>
    <p:sldId id="303" r:id="rId34"/>
    <p:sldId id="304" r:id="rId35"/>
    <p:sldId id="293" r:id="rId36"/>
    <p:sldId id="305" r:id="rId37"/>
    <p:sldId id="308" r:id="rId38"/>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1"/>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0" autoAdjust="0"/>
    <p:restoredTop sz="94728" autoAdjust="0"/>
  </p:normalViewPr>
  <p:slideViewPr>
    <p:cSldViewPr>
      <p:cViewPr varScale="1">
        <p:scale>
          <a:sx n="65" d="100"/>
          <a:sy n="65" d="100"/>
        </p:scale>
        <p:origin x="-90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36122D1-B843-4BB5-9DD9-26108689A61C}"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88699E9-AE74-46FD-812F-2D1682E0E0CE}"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C4623D3-64DB-4442-9B8D-8B5D870F72AE}"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GB"/>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DE92E405-8235-48F6-AE0C-574265FF43F5}"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6E918DB-CB2D-4F71-8053-8B48C7E0FF9A}"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BD1BE8D-C272-47FA-A10C-0140114C718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B951F81-565B-4ECB-95BA-05B06288FB87}"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57B6B07-8E38-49EE-ADC1-8D049ACE5759}"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EA349BB-C7ED-409C-8AF2-A3CF5C4DA803}"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73DAB2B4-B639-4DA0-9D1F-2CFA7A8D555C}"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AF97EF5-34CC-4FBE-810D-3E5E8F1D7B73}"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68D9AC8-2D14-4E62-9D22-6A631E137C5C}"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3C0B03F-72F5-48A4-817B-8448665EF4DB}"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file:///E:\HISTORY%202\Heinemann%20CD%20ROMs\files1066\brit1066\content\html\portal\pg000657.ht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audio" Target="file:///C:\Documents%20and%20Settings\Administrator\My%20Documents\HISTORY\Sound%20and%20Video%20Clips\Year%208\Sound%20Files\War%20of%20the%20Roses.wav" TargetMode="Externa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4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4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GB" b="1" u="sng" dirty="0">
                <a:latin typeface="Arial" pitchFamily="34" charset="0"/>
              </a:rPr>
              <a:t>Henry VII restores order</a:t>
            </a:r>
          </a:p>
        </p:txBody>
      </p:sp>
      <p:pic>
        <p:nvPicPr>
          <p:cNvPr id="51203" name="Picture 3" descr="henry7"/>
          <p:cNvPicPr>
            <a:picLocks noChangeAspect="1" noChangeArrowheads="1"/>
          </p:cNvPicPr>
          <p:nvPr/>
        </p:nvPicPr>
        <p:blipFill>
          <a:blip r:embed="rId2" cstate="print"/>
          <a:srcRect/>
          <a:stretch>
            <a:fillRect/>
          </a:stretch>
        </p:blipFill>
        <p:spPr bwMode="auto">
          <a:xfrm>
            <a:off x="2819400" y="1752600"/>
            <a:ext cx="3386138" cy="4876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21" name="Object 5"/>
          <p:cNvGraphicFramePr>
            <a:graphicFrameLocks noChangeAspect="1"/>
          </p:cNvGraphicFramePr>
          <p:nvPr/>
        </p:nvGraphicFramePr>
        <p:xfrm>
          <a:off x="250825" y="188913"/>
          <a:ext cx="8066088" cy="6858000"/>
        </p:xfrm>
        <a:graphic>
          <a:graphicData uri="http://schemas.openxmlformats.org/presentationml/2006/ole">
            <mc:AlternateContent xmlns:mc="http://schemas.openxmlformats.org/markup-compatibility/2006">
              <mc:Choice xmlns:v="urn:schemas-microsoft-com:vml" Requires="v">
                <p:oleObj spid="_x0000_s34828" name="Document" r:id="rId3" imgW="6400495" imgH="9521342" progId="Word.Document.8">
                  <p:embed/>
                </p:oleObj>
              </mc:Choice>
              <mc:Fallback>
                <p:oleObj name="Document" r:id="rId3" imgW="6400495" imgH="9521342" progId="Word.Document.8">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88913"/>
                        <a:ext cx="8066088"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9" name="Object 7"/>
          <p:cNvGraphicFramePr>
            <a:graphicFrameLocks noGrp="1" noChangeAspect="1"/>
          </p:cNvGraphicFramePr>
          <p:nvPr>
            <p:ph/>
          </p:nvPr>
        </p:nvGraphicFramePr>
        <p:xfrm>
          <a:off x="179388" y="188913"/>
          <a:ext cx="8035950" cy="6408737"/>
        </p:xfrm>
        <a:graphic>
          <a:graphicData uri="http://schemas.openxmlformats.org/presentationml/2006/ole">
            <mc:AlternateContent xmlns:mc="http://schemas.openxmlformats.org/markup-compatibility/2006">
              <mc:Choice xmlns:v="urn:schemas-microsoft-com:vml" Requires="v">
                <p:oleObj spid="_x0000_s44046" name="Document" r:id="rId3" imgW="6869981" imgH="9421442" progId="Word.Document.8">
                  <p:embed/>
                </p:oleObj>
              </mc:Choice>
              <mc:Fallback>
                <p:oleObj name="Document" r:id="rId3" imgW="6869981" imgH="9421442" progId="Word.Document.8">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8913"/>
                        <a:ext cx="8035950" cy="640873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9050" y="153988"/>
            <a:ext cx="9144000" cy="0"/>
          </a:xfrm>
          <a:prstGeom prst="rect">
            <a:avLst/>
          </a:prstGeom>
          <a:noFill/>
          <a:ln w="9525">
            <a:noFill/>
            <a:miter lim="800000"/>
            <a:headEnd/>
            <a:tailEnd/>
          </a:ln>
          <a:effectLst/>
        </p:spPr>
        <p:txBody>
          <a:bodyPr>
            <a:spAutoFit/>
          </a:bodyPr>
          <a:lstStyle/>
          <a:p>
            <a:endParaRPr lang="en-GB" dirty="0"/>
          </a:p>
        </p:txBody>
      </p:sp>
      <p:pic>
        <p:nvPicPr>
          <p:cNvPr id="32772" name="Picture 4" descr="The tug of war between the House of Lancaster and the House of York"/>
          <p:cNvPicPr>
            <a:picLocks noChangeAspect="1" noChangeArrowheads="1"/>
          </p:cNvPicPr>
          <p:nvPr/>
        </p:nvPicPr>
        <p:blipFill>
          <a:blip r:embed="rId2" cstate="print"/>
          <a:srcRect/>
          <a:stretch>
            <a:fillRect/>
          </a:stretch>
        </p:blipFill>
        <p:spPr bwMode="auto">
          <a:xfrm>
            <a:off x="0" y="0"/>
            <a:ext cx="912495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2470150"/>
            <a:ext cx="9144000" cy="0"/>
          </a:xfrm>
          <a:prstGeom prst="rect">
            <a:avLst/>
          </a:prstGeom>
          <a:noFill/>
          <a:ln w="9525">
            <a:noFill/>
            <a:miter lim="800000"/>
            <a:headEnd/>
            <a:tailEnd/>
          </a:ln>
          <a:effectLst/>
        </p:spPr>
        <p:txBody>
          <a:bodyPr>
            <a:spAutoFit/>
          </a:bodyPr>
          <a:lstStyle/>
          <a:p>
            <a:endParaRPr lang="en-GB" dirty="0"/>
          </a:p>
        </p:txBody>
      </p:sp>
      <p:grpSp>
        <p:nvGrpSpPr>
          <p:cNvPr id="33799" name="Group 7"/>
          <p:cNvGrpSpPr>
            <a:grpSpLocks/>
          </p:cNvGrpSpPr>
          <p:nvPr/>
        </p:nvGrpSpPr>
        <p:grpSpPr bwMode="auto">
          <a:xfrm>
            <a:off x="228600" y="228600"/>
            <a:ext cx="8686800" cy="5943600"/>
            <a:chOff x="0" y="0"/>
            <a:chExt cx="5760" cy="1208"/>
          </a:xfrm>
        </p:grpSpPr>
        <p:sp>
          <p:nvSpPr>
            <p:cNvPr id="33798" name="Rectangle 6"/>
            <p:cNvSpPr>
              <a:spLocks noChangeArrowheads="1"/>
            </p:cNvSpPr>
            <p:nvPr/>
          </p:nvSpPr>
          <p:spPr bwMode="auto">
            <a:xfrm>
              <a:off x="0" y="0"/>
              <a:ext cx="5760" cy="1208"/>
            </a:xfrm>
            <a:prstGeom prst="rect">
              <a:avLst/>
            </a:prstGeom>
            <a:solidFill>
              <a:srgbClr val="FFFF66"/>
            </a:solidFill>
            <a:ln w="9525">
              <a:noFill/>
              <a:miter lim="800000"/>
              <a:headEnd/>
              <a:tailEnd/>
            </a:ln>
            <a:effectLst/>
          </p:spPr>
          <p:txBody>
            <a:bodyPr/>
            <a:lstStyle/>
            <a:p>
              <a:endParaRPr lang="en-GB" dirty="0"/>
            </a:p>
          </p:txBody>
        </p:sp>
        <p:grpSp>
          <p:nvGrpSpPr>
            <p:cNvPr id="33797" name="Group 5"/>
            <p:cNvGrpSpPr>
              <a:grpSpLocks/>
            </p:cNvGrpSpPr>
            <p:nvPr/>
          </p:nvGrpSpPr>
          <p:grpSpPr bwMode="auto">
            <a:xfrm>
              <a:off x="0" y="0"/>
              <a:ext cx="5760" cy="1208"/>
              <a:chOff x="0" y="0"/>
              <a:chExt cx="5760" cy="1208"/>
            </a:xfrm>
          </p:grpSpPr>
          <p:sp>
            <p:nvSpPr>
              <p:cNvPr id="33796" name="Rectangle 4"/>
              <p:cNvSpPr>
                <a:spLocks noChangeArrowheads="1"/>
              </p:cNvSpPr>
              <p:nvPr/>
            </p:nvSpPr>
            <p:spPr bwMode="auto">
              <a:xfrm>
                <a:off x="0" y="0"/>
                <a:ext cx="5760" cy="1208"/>
              </a:xfrm>
              <a:prstGeom prst="rect">
                <a:avLst/>
              </a:prstGeom>
              <a:solidFill>
                <a:srgbClr val="FFFF66"/>
              </a:solidFill>
              <a:ln w="9525">
                <a:noFill/>
                <a:miter lim="800000"/>
                <a:headEnd/>
                <a:tailEnd/>
              </a:ln>
              <a:effectLst/>
            </p:spPr>
            <p:txBody>
              <a:bodyPr/>
              <a:lstStyle/>
              <a:p>
                <a:endParaRPr lang="en-GB" dirty="0"/>
              </a:p>
            </p:txBody>
          </p:sp>
          <p:sp>
            <p:nvSpPr>
              <p:cNvPr id="33795" name="Rectangle 3"/>
              <p:cNvSpPr>
                <a:spLocks noChangeArrowheads="1"/>
              </p:cNvSpPr>
              <p:nvPr/>
            </p:nvSpPr>
            <p:spPr bwMode="auto">
              <a:xfrm>
                <a:off x="0" y="0"/>
                <a:ext cx="5760" cy="1208"/>
              </a:xfrm>
              <a:prstGeom prst="rect">
                <a:avLst/>
              </a:prstGeom>
              <a:solidFill>
                <a:srgbClr val="FFFF66"/>
              </a:solidFill>
              <a:ln w="9525">
                <a:noFill/>
                <a:miter lim="800000"/>
                <a:headEnd/>
                <a:tailEnd/>
              </a:ln>
              <a:effectLst/>
            </p:spPr>
            <p:txBody>
              <a:bodyPr/>
              <a:lstStyle/>
              <a:p>
                <a:r>
                  <a:rPr lang="en-GB" i="1" dirty="0">
                    <a:solidFill>
                      <a:srgbClr val="000066"/>
                    </a:solidFill>
                    <a:latin typeface="Vedana"/>
                  </a:rPr>
                  <a:t>This is what Sir Thomas More wrote about the murder of the two princes.</a:t>
                </a:r>
                <a:endParaRPr lang="en-GB" dirty="0">
                  <a:solidFill>
                    <a:srgbClr val="000066"/>
                  </a:solidFill>
                  <a:latin typeface="Vedana"/>
                </a:endParaRPr>
              </a:p>
              <a:p>
                <a:pPr eaLnBrk="0" hangingPunct="0"/>
                <a:r>
                  <a:rPr lang="en-GB" dirty="0">
                    <a:solidFill>
                      <a:srgbClr val="000066"/>
                    </a:solidFill>
                    <a:latin typeface="Vedana"/>
                    <a:hlinkClick r:id="rId2" action="ppaction://hlinkfile"/>
                  </a:rPr>
                  <a:t>Richard</a:t>
                </a:r>
                <a:r>
                  <a:rPr lang="en-GB" dirty="0">
                    <a:solidFill>
                      <a:srgbClr val="000066"/>
                    </a:solidFill>
                    <a:latin typeface="Vedana"/>
                  </a:rPr>
                  <a:t> was a little man, with a crooked back. His left shoulder was much higher than his right. He had a hard cruel face. He was bad-tempered, jealous and dishonest. He pretended to be friendly to men he was planning to kill. People say that he killed Henry VI with his own hands when he was a prisoner in the Tower.</a:t>
                </a:r>
              </a:p>
              <a:p>
                <a:pPr eaLnBrk="0" hangingPunct="0"/>
                <a:r>
                  <a:rPr lang="en-GB" dirty="0">
                    <a:solidFill>
                      <a:srgbClr val="000066"/>
                    </a:solidFill>
                    <a:latin typeface="Vedana"/>
                  </a:rPr>
                  <a:t>Sir James Tyrell decided that the princes should be murdered in their own beds. He told Miles Forest, who was one of the guards and who had already committed murder to take charge. He also ordered John Dighton, who was his </a:t>
                </a:r>
                <a:r>
                  <a:rPr lang="en-GB" dirty="0" err="1">
                    <a:solidFill>
                      <a:srgbClr val="000066"/>
                    </a:solidFill>
                    <a:latin typeface="Vedana"/>
                  </a:rPr>
                  <a:t>horsekeeper</a:t>
                </a:r>
                <a:r>
                  <a:rPr lang="en-GB" dirty="0">
                    <a:solidFill>
                      <a:srgbClr val="000066"/>
                    </a:solidFill>
                    <a:latin typeface="Vedana"/>
                  </a:rPr>
                  <a:t> to help him. The other guards were dismissed.</a:t>
                </a:r>
              </a:p>
              <a:p>
                <a:pPr eaLnBrk="0" hangingPunct="0"/>
                <a:r>
                  <a:rPr lang="en-GB" dirty="0">
                    <a:solidFill>
                      <a:srgbClr val="000066"/>
                    </a:solidFill>
                    <a:latin typeface="Vedana"/>
                  </a:rPr>
                  <a:t>At about midnight, Miles Forest and John Dighton came into the chamber and suddenly picked up the Princes and wrapped them up in the bedclothes. They forced the pillows into their mouths and soon smothered them.</a:t>
                </a:r>
              </a:p>
              <a:p>
                <a:pPr eaLnBrk="0" hangingPunct="0"/>
                <a:endParaRPr lang="en-GB" dirty="0"/>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Bosworth 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9699" name="Rectangle 3"/>
          <p:cNvSpPr>
            <a:spLocks noGrp="1" noChangeArrowheads="1"/>
          </p:cNvSpPr>
          <p:nvPr>
            <p:ph type="ctrTitle"/>
          </p:nvPr>
        </p:nvSpPr>
        <p:spPr>
          <a:xfrm>
            <a:off x="4038600" y="457200"/>
            <a:ext cx="5562600" cy="1143000"/>
          </a:xfrm>
        </p:spPr>
        <p:txBody>
          <a:bodyPr/>
          <a:lstStyle/>
          <a:p>
            <a:pPr algn="l"/>
            <a:r>
              <a:rPr lang="en-US" sz="4000" dirty="0">
                <a:solidFill>
                  <a:srgbClr val="FF3300"/>
                </a:solidFill>
                <a:latin typeface="Comic Sans MS" pitchFamily="66" charset="0"/>
              </a:rPr>
              <a:t>The Battle of </a:t>
            </a:r>
            <a:br>
              <a:rPr lang="en-US" sz="4000" dirty="0">
                <a:solidFill>
                  <a:srgbClr val="FF3300"/>
                </a:solidFill>
                <a:latin typeface="Comic Sans MS" pitchFamily="66" charset="0"/>
              </a:rPr>
            </a:br>
            <a:r>
              <a:rPr lang="en-US" sz="4000" dirty="0">
                <a:solidFill>
                  <a:srgbClr val="FF3300"/>
                </a:solidFill>
                <a:latin typeface="Comic Sans MS" pitchFamily="66" charset="0"/>
              </a:rPr>
              <a:t>Bosworth Field</a:t>
            </a:r>
            <a:br>
              <a:rPr lang="en-US" sz="4000" dirty="0">
                <a:solidFill>
                  <a:srgbClr val="FF3300"/>
                </a:solidFill>
                <a:latin typeface="Comic Sans MS" pitchFamily="66" charset="0"/>
              </a:rPr>
            </a:br>
            <a:r>
              <a:rPr lang="en-US" sz="4000" dirty="0">
                <a:solidFill>
                  <a:srgbClr val="FF3300"/>
                </a:solidFill>
                <a:latin typeface="Comic Sans MS" pitchFamily="66" charset="0"/>
              </a:rPr>
              <a:t>	</a:t>
            </a:r>
            <a:endParaRPr lang="en-GB" sz="2400" b="1" dirty="0">
              <a:solidFill>
                <a:srgbClr val="FF3300"/>
              </a:solidFill>
              <a:latin typeface="Comic Sans MS" pitchFamily="66" charset="0"/>
            </a:endParaRPr>
          </a:p>
        </p:txBody>
      </p:sp>
      <p:pic>
        <p:nvPicPr>
          <p:cNvPr id="29702" name="Picture 6" descr="g0103377"/>
          <p:cNvPicPr>
            <a:picLocks noChangeAspect="1" noChangeArrowheads="1"/>
          </p:cNvPicPr>
          <p:nvPr/>
        </p:nvPicPr>
        <p:blipFill>
          <a:blip r:embed="rId3" cstate="print"/>
          <a:srcRect/>
          <a:stretch>
            <a:fillRect/>
          </a:stretch>
        </p:blipFill>
        <p:spPr bwMode="auto">
          <a:xfrm>
            <a:off x="0" y="1298575"/>
            <a:ext cx="4672013" cy="5559425"/>
          </a:xfrm>
          <a:prstGeom prst="rect">
            <a:avLst/>
          </a:prstGeom>
          <a:noFill/>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304800" y="228600"/>
            <a:ext cx="7848600" cy="1311275"/>
          </a:xfrm>
          <a:prstGeom prst="rect">
            <a:avLst/>
          </a:prstGeom>
          <a:noFill/>
          <a:ln w="9525">
            <a:noFill/>
            <a:miter lim="800000"/>
            <a:headEnd/>
            <a:tailEnd/>
          </a:ln>
          <a:effectLst/>
        </p:spPr>
        <p:txBody>
          <a:bodyPr>
            <a:spAutoFit/>
          </a:bodyPr>
          <a:lstStyle/>
          <a:p>
            <a:pPr>
              <a:spcBef>
                <a:spcPct val="50000"/>
              </a:spcBef>
            </a:pPr>
            <a:r>
              <a:rPr lang="en-GB" sz="4000" b="1">
                <a:solidFill>
                  <a:srgbClr val="FF3300"/>
                </a:solidFill>
                <a:effectLst>
                  <a:outerShdw blurRad="38100" dist="38100" dir="2700000" algn="tl">
                    <a:srgbClr val="000000"/>
                  </a:outerShdw>
                </a:effectLst>
                <a:latin typeface="Comic Sans MS" pitchFamily="66" charset="0"/>
              </a:rPr>
              <a:t>Richard III – The Last Yorkist King Of England</a:t>
            </a:r>
          </a:p>
        </p:txBody>
      </p:sp>
      <p:sp>
        <p:nvSpPr>
          <p:cNvPr id="8199" name="Text Box 7"/>
          <p:cNvSpPr txBox="1">
            <a:spLocks noChangeArrowheads="1"/>
          </p:cNvSpPr>
          <p:nvPr/>
        </p:nvSpPr>
        <p:spPr bwMode="auto">
          <a:xfrm>
            <a:off x="228600" y="1905000"/>
            <a:ext cx="4876800" cy="3935413"/>
          </a:xfrm>
          <a:prstGeom prst="rect">
            <a:avLst/>
          </a:prstGeom>
          <a:noFill/>
          <a:ln w="9525">
            <a:noFill/>
            <a:miter lim="800000"/>
            <a:headEnd/>
            <a:tailEnd/>
          </a:ln>
          <a:effectLst/>
        </p:spPr>
        <p:txBody>
          <a:bodyPr>
            <a:spAutoFit/>
          </a:bodyPr>
          <a:lstStyle/>
          <a:p>
            <a:pPr>
              <a:spcBef>
                <a:spcPct val="50000"/>
              </a:spcBef>
            </a:pPr>
            <a:r>
              <a:rPr lang="en-GB" sz="2800" b="1">
                <a:effectLst>
                  <a:outerShdw blurRad="38100" dist="38100" dir="2700000" algn="tl">
                    <a:srgbClr val="FFFFFF"/>
                  </a:outerShdw>
                </a:effectLst>
                <a:latin typeface="Comic Sans MS" pitchFamily="66" charset="0"/>
              </a:rPr>
              <a:t>The last Yorkist king of England, Richard III, reigned for just two years. Some say he ruled wisely and well; others that he was a cruel tyrant who murdered his two nephews and took the crown for himself.</a:t>
            </a:r>
          </a:p>
        </p:txBody>
      </p:sp>
      <p:pic>
        <p:nvPicPr>
          <p:cNvPr id="8200" name="Picture 8" descr="buch2-290"/>
          <p:cNvPicPr>
            <a:picLocks noChangeAspect="1" noChangeArrowheads="1"/>
          </p:cNvPicPr>
          <p:nvPr/>
        </p:nvPicPr>
        <p:blipFill>
          <a:blip r:embed="rId2" cstate="print"/>
          <a:srcRect/>
          <a:stretch>
            <a:fillRect/>
          </a:stretch>
        </p:blipFill>
        <p:spPr bwMode="auto">
          <a:xfrm>
            <a:off x="5175250" y="1676400"/>
            <a:ext cx="3617913" cy="4953000"/>
          </a:xfrm>
          <a:prstGeom prst="rect">
            <a:avLst/>
          </a:prstGeom>
          <a:noFill/>
          <a:ln w="38100">
            <a:solidFill>
              <a:srgbClr val="000000"/>
            </a:solid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200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ppt_w</p:attrName>
                                        </p:attrNameLst>
                                      </p:cBhvr>
                                      <p:tavLst>
                                        <p:tav tm="0">
                                          <p:val>
                                            <p:fltVal val="0"/>
                                          </p:val>
                                        </p:tav>
                                        <p:tav tm="100000">
                                          <p:val>
                                            <p:strVal val="#ppt_w"/>
                                          </p:val>
                                        </p:tav>
                                      </p:tavLst>
                                    </p:anim>
                                    <p:anim calcmode="lin" valueType="num">
                                      <p:cBhvr>
                                        <p:cTn id="8" dur="500" fill="hold"/>
                                        <p:tgtEl>
                                          <p:spTgt spid="8195"/>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3" presetClass="entr" presetSubtype="16" fill="hold" grpId="0" nodeType="afterEffect">
                                  <p:stCondLst>
                                    <p:cond delay="2000"/>
                                  </p:stCondLst>
                                  <p:childTnLst>
                                    <p:set>
                                      <p:cBhvr>
                                        <p:cTn id="11" dur="1" fill="hold">
                                          <p:stCondLst>
                                            <p:cond delay="0"/>
                                          </p:stCondLst>
                                        </p:cTn>
                                        <p:tgtEl>
                                          <p:spTgt spid="8199"/>
                                        </p:tgtEl>
                                        <p:attrNameLst>
                                          <p:attrName>style.visibility</p:attrName>
                                        </p:attrNameLst>
                                      </p:cBhvr>
                                      <p:to>
                                        <p:strVal val="visible"/>
                                      </p:to>
                                    </p:set>
                                    <p:anim calcmode="lin" valueType="num">
                                      <p:cBhvr>
                                        <p:cTn id="12" dur="500" fill="hold"/>
                                        <p:tgtEl>
                                          <p:spTgt spid="8199"/>
                                        </p:tgtEl>
                                        <p:attrNameLst>
                                          <p:attrName>ppt_w</p:attrName>
                                        </p:attrNameLst>
                                      </p:cBhvr>
                                      <p:tavLst>
                                        <p:tav tm="0">
                                          <p:val>
                                            <p:fltVal val="0"/>
                                          </p:val>
                                        </p:tav>
                                        <p:tav tm="100000">
                                          <p:val>
                                            <p:strVal val="#ppt_w"/>
                                          </p:val>
                                        </p:tav>
                                      </p:tavLst>
                                    </p:anim>
                                    <p:anim calcmode="lin" valueType="num">
                                      <p:cBhvr>
                                        <p:cTn id="13" dur="500" fill="hold"/>
                                        <p:tgtEl>
                                          <p:spTgt spid="81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304800"/>
            <a:ext cx="7848600" cy="1431925"/>
          </a:xfrm>
          <a:prstGeom prst="rect">
            <a:avLst/>
          </a:prstGeom>
          <a:noFill/>
          <a:ln w="9525">
            <a:noFill/>
            <a:miter lim="800000"/>
            <a:headEnd/>
            <a:tailEnd/>
          </a:ln>
          <a:effectLst/>
        </p:spPr>
        <p:txBody>
          <a:bodyPr>
            <a:spAutoFit/>
          </a:bodyPr>
          <a:lstStyle/>
          <a:p>
            <a:pPr>
              <a:spcBef>
                <a:spcPct val="50000"/>
              </a:spcBef>
            </a:pPr>
            <a:r>
              <a:rPr lang="en-GB" sz="4400" b="1">
                <a:solidFill>
                  <a:srgbClr val="FF3300"/>
                </a:solidFill>
                <a:effectLst>
                  <a:outerShdw blurRad="38100" dist="38100" dir="2700000" algn="tl">
                    <a:srgbClr val="000000"/>
                  </a:outerShdw>
                </a:effectLst>
                <a:latin typeface="Comic Sans MS" pitchFamily="66" charset="0"/>
              </a:rPr>
              <a:t>Richard III – a wicked uncle?</a:t>
            </a:r>
          </a:p>
        </p:txBody>
      </p:sp>
      <p:sp>
        <p:nvSpPr>
          <p:cNvPr id="10243" name="Text Box 3"/>
          <p:cNvSpPr txBox="1">
            <a:spLocks noChangeArrowheads="1"/>
          </p:cNvSpPr>
          <p:nvPr/>
        </p:nvSpPr>
        <p:spPr bwMode="auto">
          <a:xfrm>
            <a:off x="304800" y="1828800"/>
            <a:ext cx="8458200" cy="3743325"/>
          </a:xfrm>
          <a:prstGeom prst="rect">
            <a:avLst/>
          </a:prstGeom>
          <a:noFill/>
          <a:ln w="9525">
            <a:noFill/>
            <a:miter lim="800000"/>
            <a:headEnd/>
            <a:tailEnd/>
          </a:ln>
          <a:effectLst/>
        </p:spPr>
        <p:txBody>
          <a:bodyPr>
            <a:spAutoFit/>
          </a:bodyPr>
          <a:lstStyle/>
          <a:p>
            <a:pPr>
              <a:spcBef>
                <a:spcPct val="50000"/>
              </a:spcBef>
            </a:pPr>
            <a:r>
              <a:rPr lang="en-GB" b="1">
                <a:effectLst>
                  <a:outerShdw blurRad="38100" dist="38100" dir="2700000" algn="tl">
                    <a:srgbClr val="FFFFFF"/>
                  </a:outerShdw>
                </a:effectLst>
                <a:latin typeface="Comic Sans MS" pitchFamily="66" charset="0"/>
              </a:rPr>
              <a:t>Edward IV died suddenly in 1483. His two sons were Edward, aged twelve, and Richard, aged nine. Before Edward IV died, he gave his younger brother, Richard, Duke of Gloucester, the job of Protector. This meant that Richard ran the country until the younger prince Edward was old enough to rule by himself. Richard of Gloucester had always been a loyal supporter of his brother Edward. He had a reputation as a good soldier and had kept law and order in the north of England where he was very popular.</a:t>
            </a:r>
            <a:endParaRPr lang="en-GB" sz="2800" b="1">
              <a:effectLst>
                <a:outerShdw blurRad="38100" dist="38100" dir="2700000" algn="tl">
                  <a:srgbClr val="FFFFFF"/>
                </a:outerShdw>
              </a:effectLst>
              <a:latin typeface="Comic Sans MS"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200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3" presetClass="entr" presetSubtype="16" fill="hold" grpId="0" nodeType="afterEffect">
                                  <p:stCondLst>
                                    <p:cond delay="2000"/>
                                  </p:stCondLst>
                                  <p:childTnLst>
                                    <p:set>
                                      <p:cBhvr>
                                        <p:cTn id="11" dur="1" fill="hold">
                                          <p:stCondLst>
                                            <p:cond delay="0"/>
                                          </p:stCondLst>
                                        </p:cTn>
                                        <p:tgtEl>
                                          <p:spTgt spid="10243"/>
                                        </p:tgtEl>
                                        <p:attrNameLst>
                                          <p:attrName>style.visibility</p:attrName>
                                        </p:attrNameLst>
                                      </p:cBhvr>
                                      <p:to>
                                        <p:strVal val="visible"/>
                                      </p:to>
                                    </p:set>
                                    <p:anim calcmode="lin" valueType="num">
                                      <p:cBhvr>
                                        <p:cTn id="12" dur="500" fill="hold"/>
                                        <p:tgtEl>
                                          <p:spTgt spid="10243"/>
                                        </p:tgtEl>
                                        <p:attrNameLst>
                                          <p:attrName>ppt_w</p:attrName>
                                        </p:attrNameLst>
                                      </p:cBhvr>
                                      <p:tavLst>
                                        <p:tav tm="0">
                                          <p:val>
                                            <p:fltVal val="0"/>
                                          </p:val>
                                        </p:tav>
                                        <p:tav tm="100000">
                                          <p:val>
                                            <p:strVal val="#ppt_w"/>
                                          </p:val>
                                        </p:tav>
                                      </p:tavLst>
                                    </p:anim>
                                    <p:anim calcmode="lin" valueType="num">
                                      <p:cBhvr>
                                        <p:cTn id="13" dur="500" fill="hold"/>
                                        <p:tgtEl>
                                          <p:spTgt spid="102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pgcrop"/>
          <p:cNvPicPr>
            <a:picLocks noChangeAspect="1" noChangeArrowheads="1"/>
          </p:cNvPicPr>
          <p:nvPr/>
        </p:nvPicPr>
        <p:blipFill>
          <a:blip r:embed="rId2" cstate="print"/>
          <a:srcRect/>
          <a:stretch>
            <a:fillRect/>
          </a:stretch>
        </p:blipFill>
        <p:spPr bwMode="auto">
          <a:xfrm>
            <a:off x="0" y="0"/>
            <a:ext cx="5715000" cy="6858000"/>
          </a:xfrm>
          <a:prstGeom prst="rect">
            <a:avLst/>
          </a:prstGeom>
          <a:noFill/>
        </p:spPr>
      </p:pic>
      <p:sp>
        <p:nvSpPr>
          <p:cNvPr id="17411" name="Rectangle 3"/>
          <p:cNvSpPr>
            <a:spLocks noGrp="1" noChangeArrowheads="1"/>
          </p:cNvSpPr>
          <p:nvPr>
            <p:ph type="ctrTitle"/>
          </p:nvPr>
        </p:nvSpPr>
        <p:spPr>
          <a:xfrm>
            <a:off x="5943600" y="1981200"/>
            <a:ext cx="2819400" cy="1431925"/>
          </a:xfrm>
        </p:spPr>
        <p:txBody>
          <a:bodyPr/>
          <a:lstStyle/>
          <a:p>
            <a:pPr algn="l"/>
            <a:r>
              <a:rPr lang="en-US" sz="2800" b="1">
                <a:solidFill>
                  <a:srgbClr val="FF3300"/>
                </a:solidFill>
                <a:latin typeface="Comic Sans MS" pitchFamily="66" charset="0"/>
              </a:rPr>
              <a:t>Source A</a:t>
            </a:r>
            <a:r>
              <a:rPr lang="en-US" sz="2800">
                <a:latin typeface="Comic Sans MS" pitchFamily="66" charset="0"/>
              </a:rPr>
              <a:t/>
            </a:r>
            <a:br>
              <a:rPr lang="en-US" sz="2800">
                <a:latin typeface="Comic Sans MS" pitchFamily="66" charset="0"/>
              </a:rPr>
            </a:br>
            <a:r>
              <a:rPr lang="en-US" sz="2800">
                <a:latin typeface="Comic Sans MS" pitchFamily="66" charset="0"/>
              </a:rPr>
              <a:t/>
            </a:r>
            <a:br>
              <a:rPr lang="en-US" sz="2800">
                <a:latin typeface="Comic Sans MS" pitchFamily="66" charset="0"/>
              </a:rPr>
            </a:br>
            <a:r>
              <a:rPr lang="en-US" sz="2800">
                <a:latin typeface="Comic Sans MS" pitchFamily="66" charset="0"/>
              </a:rPr>
              <a:t>This portrait of RICHARD III was painted in Tudor times, and is probably a copy from one painted by an artist who had seen Richard.</a:t>
            </a:r>
            <a:endParaRPr lang="en-GB" sz="2800">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304800"/>
            <a:ext cx="7848600" cy="1431925"/>
          </a:xfrm>
          <a:prstGeom prst="rect">
            <a:avLst/>
          </a:prstGeom>
          <a:noFill/>
          <a:ln w="9525">
            <a:noFill/>
            <a:miter lim="800000"/>
            <a:headEnd/>
            <a:tailEnd/>
          </a:ln>
          <a:effectLst/>
        </p:spPr>
        <p:txBody>
          <a:bodyPr>
            <a:spAutoFit/>
          </a:bodyPr>
          <a:lstStyle/>
          <a:p>
            <a:pPr>
              <a:spcBef>
                <a:spcPct val="50000"/>
              </a:spcBef>
            </a:pPr>
            <a:r>
              <a:rPr lang="en-GB" sz="4400" b="1">
                <a:solidFill>
                  <a:srgbClr val="FF3300"/>
                </a:solidFill>
                <a:effectLst>
                  <a:outerShdw blurRad="38100" dist="38100" dir="2700000" algn="tl">
                    <a:srgbClr val="000000"/>
                  </a:outerShdw>
                </a:effectLst>
                <a:latin typeface="Comic Sans MS" pitchFamily="66" charset="0"/>
              </a:rPr>
              <a:t>Richard III – a wicked uncle?</a:t>
            </a:r>
          </a:p>
        </p:txBody>
      </p:sp>
      <p:sp>
        <p:nvSpPr>
          <p:cNvPr id="11267" name="Text Box 3"/>
          <p:cNvSpPr txBox="1">
            <a:spLocks noChangeArrowheads="1"/>
          </p:cNvSpPr>
          <p:nvPr/>
        </p:nvSpPr>
        <p:spPr bwMode="auto">
          <a:xfrm>
            <a:off x="304800" y="1828800"/>
            <a:ext cx="4724400" cy="4838700"/>
          </a:xfrm>
          <a:prstGeom prst="rect">
            <a:avLst/>
          </a:prstGeom>
          <a:noFill/>
          <a:ln w="9525">
            <a:noFill/>
            <a:miter lim="800000"/>
            <a:headEnd/>
            <a:tailEnd/>
          </a:ln>
          <a:effectLst/>
        </p:spPr>
        <p:txBody>
          <a:bodyPr>
            <a:spAutoFit/>
          </a:bodyPr>
          <a:lstStyle/>
          <a:p>
            <a:pPr>
              <a:spcBef>
                <a:spcPct val="50000"/>
              </a:spcBef>
            </a:pPr>
            <a:r>
              <a:rPr lang="en-GB" b="1">
                <a:effectLst>
                  <a:outerShdw blurRad="38100" dist="38100" dir="2700000" algn="tl">
                    <a:srgbClr val="FFFFFF"/>
                  </a:outerShdw>
                </a:effectLst>
                <a:latin typeface="Comic Sans MS" pitchFamily="66" charset="0"/>
              </a:rPr>
              <a:t>Then things changed. In June 1483, Richard of Gloucester announced that his brother Edward IV had never been legally married to Elizabeth Woodville. This meant their children were illegitimate, and so neither of the young princes could become king. Richard of Gloucester then took over the throne. He was crowned King Richard III in July 1483.</a:t>
            </a:r>
            <a:endParaRPr lang="en-GB" sz="2800" b="1">
              <a:effectLst>
                <a:outerShdw blurRad="38100" dist="38100" dir="2700000" algn="tl">
                  <a:srgbClr val="FFFFFF"/>
                </a:outerShdw>
              </a:effectLst>
              <a:latin typeface="Comic Sans MS" pitchFamily="66" charset="0"/>
            </a:endParaRPr>
          </a:p>
        </p:txBody>
      </p:sp>
      <p:sp>
        <p:nvSpPr>
          <p:cNvPr id="11268" name="Rectangle 4"/>
          <p:cNvSpPr>
            <a:spLocks noChangeArrowheads="1"/>
          </p:cNvSpPr>
          <p:nvPr/>
        </p:nvSpPr>
        <p:spPr bwMode="auto">
          <a:xfrm>
            <a:off x="-128588" y="1782763"/>
            <a:ext cx="9144001" cy="0"/>
          </a:xfrm>
          <a:prstGeom prst="rect">
            <a:avLst/>
          </a:prstGeom>
          <a:noFill/>
          <a:ln w="9525">
            <a:noFill/>
            <a:miter lim="800000"/>
            <a:headEnd/>
            <a:tailEnd/>
          </a:ln>
          <a:effectLst/>
        </p:spPr>
        <p:txBody>
          <a:bodyPr>
            <a:spAutoFit/>
          </a:bodyPr>
          <a:lstStyle/>
          <a:p>
            <a:endParaRPr lang="en-GB"/>
          </a:p>
        </p:txBody>
      </p:sp>
      <p:pic>
        <p:nvPicPr>
          <p:cNvPr id="11270" name="Picture 6" descr="p211rich3"/>
          <p:cNvPicPr>
            <a:picLocks noChangeAspect="1" noChangeArrowheads="1"/>
          </p:cNvPicPr>
          <p:nvPr/>
        </p:nvPicPr>
        <p:blipFill>
          <a:blip r:embed="rId2" cstate="print"/>
          <a:srcRect/>
          <a:stretch>
            <a:fillRect/>
          </a:stretch>
        </p:blipFill>
        <p:spPr bwMode="auto">
          <a:xfrm>
            <a:off x="5181600" y="1828800"/>
            <a:ext cx="3733800" cy="3352800"/>
          </a:xfrm>
          <a:prstGeom prst="rect">
            <a:avLst/>
          </a:prstGeom>
          <a:noFill/>
          <a:ln w="38100">
            <a:solidFill>
              <a:srgbClr val="000000"/>
            </a:solid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200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3" presetClass="entr" presetSubtype="16" fill="hold" grpId="0" nodeType="afterEffect">
                                  <p:stCondLst>
                                    <p:cond delay="2000"/>
                                  </p:stCondLst>
                                  <p:childTnLst>
                                    <p:set>
                                      <p:cBhvr>
                                        <p:cTn id="11" dur="1" fill="hold">
                                          <p:stCondLst>
                                            <p:cond delay="0"/>
                                          </p:stCondLst>
                                        </p:cTn>
                                        <p:tgtEl>
                                          <p:spTgt spid="11267"/>
                                        </p:tgtEl>
                                        <p:attrNameLst>
                                          <p:attrName>style.visibility</p:attrName>
                                        </p:attrNameLst>
                                      </p:cBhvr>
                                      <p:to>
                                        <p:strVal val="visible"/>
                                      </p:to>
                                    </p:set>
                                    <p:anim calcmode="lin" valueType="num">
                                      <p:cBhvr>
                                        <p:cTn id="12" dur="500" fill="hold"/>
                                        <p:tgtEl>
                                          <p:spTgt spid="11267"/>
                                        </p:tgtEl>
                                        <p:attrNameLst>
                                          <p:attrName>ppt_w</p:attrName>
                                        </p:attrNameLst>
                                      </p:cBhvr>
                                      <p:tavLst>
                                        <p:tav tm="0">
                                          <p:val>
                                            <p:fltVal val="0"/>
                                          </p:val>
                                        </p:tav>
                                        <p:tav tm="100000">
                                          <p:val>
                                            <p:strVal val="#ppt_w"/>
                                          </p:val>
                                        </p:tav>
                                      </p:tavLst>
                                    </p:anim>
                                    <p:anim calcmode="lin" valueType="num">
                                      <p:cBhvr>
                                        <p:cTn id="13" dur="500" fill="hold"/>
                                        <p:tgtEl>
                                          <p:spTgt spid="112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04800" y="381000"/>
            <a:ext cx="7848600" cy="762000"/>
          </a:xfrm>
          <a:prstGeom prst="rect">
            <a:avLst/>
          </a:prstGeom>
          <a:noFill/>
          <a:ln w="9525">
            <a:noFill/>
            <a:miter lim="800000"/>
            <a:headEnd/>
            <a:tailEnd/>
          </a:ln>
          <a:effectLst/>
        </p:spPr>
        <p:txBody>
          <a:bodyPr>
            <a:spAutoFit/>
          </a:bodyPr>
          <a:lstStyle/>
          <a:p>
            <a:pPr>
              <a:spcBef>
                <a:spcPct val="50000"/>
              </a:spcBef>
            </a:pPr>
            <a:r>
              <a:rPr lang="en-GB" sz="4400" b="1">
                <a:solidFill>
                  <a:srgbClr val="FF3300"/>
                </a:solidFill>
                <a:effectLst>
                  <a:outerShdw blurRad="38100" dist="38100" dir="2700000" algn="tl">
                    <a:srgbClr val="000000"/>
                  </a:outerShdw>
                </a:effectLst>
                <a:latin typeface="Comic Sans MS" pitchFamily="66" charset="0"/>
              </a:rPr>
              <a:t>A Royal murder?</a:t>
            </a:r>
          </a:p>
        </p:txBody>
      </p:sp>
      <p:sp>
        <p:nvSpPr>
          <p:cNvPr id="12291" name="Text Box 3"/>
          <p:cNvSpPr txBox="1">
            <a:spLocks noChangeArrowheads="1"/>
          </p:cNvSpPr>
          <p:nvPr/>
        </p:nvSpPr>
        <p:spPr bwMode="auto">
          <a:xfrm>
            <a:off x="228600" y="1600200"/>
            <a:ext cx="8458200" cy="4656138"/>
          </a:xfrm>
          <a:prstGeom prst="rect">
            <a:avLst/>
          </a:prstGeom>
          <a:noFill/>
          <a:ln w="9525">
            <a:noFill/>
            <a:miter lim="800000"/>
            <a:headEnd/>
            <a:tailEnd/>
          </a:ln>
          <a:effectLst/>
        </p:spPr>
        <p:txBody>
          <a:bodyPr>
            <a:spAutoFit/>
          </a:bodyPr>
          <a:lstStyle/>
          <a:p>
            <a:pPr>
              <a:spcBef>
                <a:spcPct val="50000"/>
              </a:spcBef>
            </a:pPr>
            <a:r>
              <a:rPr lang="en-GB" b="1">
                <a:effectLst>
                  <a:outerShdw blurRad="38100" dist="38100" dir="2700000" algn="tl">
                    <a:srgbClr val="FFFFFF"/>
                  </a:outerShdw>
                </a:effectLst>
                <a:latin typeface="Comic Sans MS" pitchFamily="66" charset="0"/>
              </a:rPr>
              <a:t>Rumours quickly spread that Richard had murdered the two princes. They had been living in the Tower of London, and the last time anyone saw them playing in the gardens was in August 1483. Two months later there was a rising against Richard. Richard got more and more unpopular. His supporters drifted away – many to support a young man called Henry Tudor, a Lancastrian.</a:t>
            </a:r>
          </a:p>
          <a:p>
            <a:pPr>
              <a:spcBef>
                <a:spcPct val="50000"/>
              </a:spcBef>
            </a:pPr>
            <a:r>
              <a:rPr lang="en-GB" b="1">
                <a:effectLst>
                  <a:outerShdw blurRad="38100" dist="38100" dir="2700000" algn="tl">
                    <a:srgbClr val="FFFFFF"/>
                  </a:outerShdw>
                </a:effectLst>
                <a:latin typeface="Comic Sans MS" pitchFamily="66" charset="0"/>
              </a:rPr>
              <a:t>In 1674 workmen found the bones of two boys in the Tower of London. Experts since have disagreed about whether or not they are the bones of the young princes.</a:t>
            </a:r>
            <a:endParaRPr lang="en-GB" sz="2800" b="1">
              <a:effectLst>
                <a:outerShdw blurRad="38100" dist="38100" dir="2700000" algn="tl">
                  <a:srgbClr val="FFFFFF"/>
                </a:outerShdw>
              </a:effectLst>
              <a:latin typeface="Comic Sans MS" pitchFamily="66" charset="0"/>
            </a:endParaRPr>
          </a:p>
        </p:txBody>
      </p:sp>
      <p:pic>
        <p:nvPicPr>
          <p:cNvPr id="12292" name="Picture 4" descr="richard_army_title"/>
          <p:cNvPicPr>
            <a:picLocks noChangeAspect="1" noChangeArrowheads="1"/>
          </p:cNvPicPr>
          <p:nvPr/>
        </p:nvPicPr>
        <p:blipFill>
          <a:blip r:embed="rId2" cstate="print"/>
          <a:srcRect/>
          <a:stretch>
            <a:fillRect/>
          </a:stretch>
        </p:blipFill>
        <p:spPr bwMode="auto">
          <a:xfrm>
            <a:off x="5562600" y="228600"/>
            <a:ext cx="3314700" cy="1270000"/>
          </a:xfrm>
          <a:prstGeom prst="rect">
            <a:avLst/>
          </a:prstGeom>
          <a:noFill/>
          <a:ln w="28575">
            <a:solidFill>
              <a:srgbClr val="000000"/>
            </a:solid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200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3" presetClass="entr" presetSubtype="16" fill="hold" grpId="0" nodeType="afterEffect">
                                  <p:stCondLst>
                                    <p:cond delay="2000"/>
                                  </p:stCondLst>
                                  <p:childTnLst>
                                    <p:set>
                                      <p:cBhvr>
                                        <p:cTn id="11" dur="1" fill="hold">
                                          <p:stCondLst>
                                            <p:cond delay="0"/>
                                          </p:stCondLst>
                                        </p:cTn>
                                        <p:tgtEl>
                                          <p:spTgt spid="12291"/>
                                        </p:tgtEl>
                                        <p:attrNameLst>
                                          <p:attrName>style.visibility</p:attrName>
                                        </p:attrNameLst>
                                      </p:cBhvr>
                                      <p:to>
                                        <p:strVal val="visible"/>
                                      </p:to>
                                    </p:set>
                                    <p:anim calcmode="lin" valueType="num">
                                      <p:cBhvr>
                                        <p:cTn id="12" dur="500" fill="hold"/>
                                        <p:tgtEl>
                                          <p:spTgt spid="12291"/>
                                        </p:tgtEl>
                                        <p:attrNameLst>
                                          <p:attrName>ppt_w</p:attrName>
                                        </p:attrNameLst>
                                      </p:cBhvr>
                                      <p:tavLst>
                                        <p:tav tm="0">
                                          <p:val>
                                            <p:fltVal val="0"/>
                                          </p:val>
                                        </p:tav>
                                        <p:tav tm="100000">
                                          <p:val>
                                            <p:strVal val="#ppt_w"/>
                                          </p:val>
                                        </p:tav>
                                      </p:tavLst>
                                    </p:anim>
                                    <p:anim calcmode="lin" valueType="num">
                                      <p:cBhvr>
                                        <p:cTn id="13" dur="500" fill="hold"/>
                                        <p:tgtEl>
                                          <p:spTgt spid="122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79388" y="188913"/>
            <a:ext cx="8713787" cy="1143000"/>
          </a:xfrm>
          <a:prstGeom prst="rect">
            <a:avLst/>
          </a:prstGeom>
          <a:noFill/>
          <a:ln w="9525">
            <a:noFill/>
            <a:miter lim="800000"/>
            <a:headEnd/>
            <a:tailEnd/>
          </a:ln>
          <a:effectLst/>
        </p:spPr>
        <p:txBody>
          <a:bodyPr anchor="ctr"/>
          <a:lstStyle/>
          <a:p>
            <a:r>
              <a:rPr lang="en-GB" sz="3200" b="1" u="sng" dirty="0">
                <a:solidFill>
                  <a:srgbClr val="FF3300"/>
                </a:solidFill>
                <a:latin typeface="Arial" pitchFamily="34" charset="0"/>
              </a:rPr>
              <a:t>Henry VII - The Wars of the Roses -  pg 56</a:t>
            </a:r>
            <a:br>
              <a:rPr lang="en-GB" sz="3200" b="1" u="sng" dirty="0">
                <a:solidFill>
                  <a:srgbClr val="FF3300"/>
                </a:solidFill>
                <a:latin typeface="Arial" pitchFamily="34" charset="0"/>
              </a:rPr>
            </a:br>
            <a:r>
              <a:rPr lang="en-GB" b="1" u="sng" dirty="0" smtClean="0">
                <a:solidFill>
                  <a:srgbClr val="000000"/>
                </a:solidFill>
                <a:latin typeface="Arial" pitchFamily="34" charset="0"/>
              </a:rPr>
              <a:t>4</a:t>
            </a:r>
            <a:r>
              <a:rPr lang="en-GB" b="1" u="sng" baseline="30000" dirty="0" smtClean="0">
                <a:solidFill>
                  <a:srgbClr val="000000"/>
                </a:solidFill>
                <a:latin typeface="Arial" pitchFamily="34" charset="0"/>
              </a:rPr>
              <a:t>th</a:t>
            </a:r>
            <a:r>
              <a:rPr lang="en-GB" b="1" u="sng" dirty="0" smtClean="0">
                <a:solidFill>
                  <a:srgbClr val="000000"/>
                </a:solidFill>
                <a:latin typeface="Arial" pitchFamily="34" charset="0"/>
              </a:rPr>
              <a:t> Jan 2011</a:t>
            </a:r>
            <a:r>
              <a:rPr lang="en-GB" b="1" u="sng" dirty="0">
                <a:solidFill>
                  <a:srgbClr val="000000"/>
                </a:solidFill>
                <a:latin typeface="Arial" pitchFamily="34" charset="0"/>
              </a:rPr>
              <a:t/>
            </a:r>
            <a:br>
              <a:rPr lang="en-GB" b="1" u="sng" dirty="0">
                <a:solidFill>
                  <a:srgbClr val="000000"/>
                </a:solidFill>
                <a:latin typeface="Arial" pitchFamily="34" charset="0"/>
              </a:rPr>
            </a:br>
            <a:r>
              <a:rPr lang="en-GB" b="1" u="sng" dirty="0">
                <a:solidFill>
                  <a:srgbClr val="000000"/>
                </a:solidFill>
                <a:latin typeface="Arial" pitchFamily="34" charset="0"/>
              </a:rPr>
              <a:t>Learning Goals</a:t>
            </a:r>
          </a:p>
        </p:txBody>
      </p:sp>
      <p:sp>
        <p:nvSpPr>
          <p:cNvPr id="35843" name="Text Box 3"/>
          <p:cNvSpPr txBox="1">
            <a:spLocks noChangeArrowheads="1"/>
          </p:cNvSpPr>
          <p:nvPr/>
        </p:nvSpPr>
        <p:spPr bwMode="auto">
          <a:xfrm>
            <a:off x="179388" y="1700213"/>
            <a:ext cx="8785225" cy="4893647"/>
          </a:xfrm>
          <a:prstGeom prst="rect">
            <a:avLst/>
          </a:prstGeom>
          <a:noFill/>
          <a:ln w="38100">
            <a:solidFill>
              <a:schemeClr val="tx1"/>
            </a:solidFill>
            <a:miter lim="800000"/>
            <a:headEnd/>
            <a:tailEnd/>
          </a:ln>
          <a:effectLst/>
        </p:spPr>
        <p:txBody>
          <a:bodyPr>
            <a:spAutoFit/>
          </a:bodyPr>
          <a:lstStyle/>
          <a:p>
            <a:pPr>
              <a:spcBef>
                <a:spcPct val="50000"/>
              </a:spcBef>
            </a:pPr>
            <a:r>
              <a:rPr lang="en-GB" dirty="0">
                <a:solidFill>
                  <a:srgbClr val="000000"/>
                </a:solidFill>
                <a:latin typeface="Arial" pitchFamily="34" charset="0"/>
              </a:rPr>
              <a:t>1. Read pages 66-67 Blue Key Stage 3 Book. Title – </a:t>
            </a:r>
            <a:r>
              <a:rPr lang="en-GB" b="1" u="sng" dirty="0">
                <a:solidFill>
                  <a:srgbClr val="000000"/>
                </a:solidFill>
                <a:latin typeface="Arial" pitchFamily="34" charset="0"/>
              </a:rPr>
              <a:t>The Wars of the Roses</a:t>
            </a:r>
          </a:p>
          <a:p>
            <a:pPr>
              <a:spcBef>
                <a:spcPct val="50000"/>
              </a:spcBef>
            </a:pPr>
            <a:r>
              <a:rPr lang="en-GB" dirty="0">
                <a:solidFill>
                  <a:srgbClr val="000000"/>
                </a:solidFill>
                <a:latin typeface="Arial" pitchFamily="34" charset="0"/>
              </a:rPr>
              <a:t>Answer Questions 1 and 2 from blue boxes.</a:t>
            </a:r>
          </a:p>
          <a:p>
            <a:pPr>
              <a:spcBef>
                <a:spcPct val="50000"/>
              </a:spcBef>
            </a:pPr>
            <a:r>
              <a:rPr lang="en-GB" dirty="0">
                <a:solidFill>
                  <a:srgbClr val="000000"/>
                </a:solidFill>
                <a:latin typeface="Arial" pitchFamily="34" charset="0"/>
              </a:rPr>
              <a:t>2. Copy and colour Fig 1 roses from pg 56</a:t>
            </a:r>
          </a:p>
          <a:p>
            <a:pPr>
              <a:spcBef>
                <a:spcPct val="50000"/>
              </a:spcBef>
            </a:pPr>
            <a:r>
              <a:rPr lang="en-GB" dirty="0">
                <a:solidFill>
                  <a:srgbClr val="000000"/>
                </a:solidFill>
                <a:latin typeface="Arial" pitchFamily="34" charset="0"/>
              </a:rPr>
              <a:t>3. Using the Green Box details – tell the story of the Battle of Bosworth Field from pg 57</a:t>
            </a:r>
          </a:p>
          <a:p>
            <a:pPr>
              <a:spcBef>
                <a:spcPct val="50000"/>
              </a:spcBef>
            </a:pPr>
            <a:r>
              <a:rPr lang="en-GB" dirty="0">
                <a:solidFill>
                  <a:srgbClr val="000000"/>
                </a:solidFill>
                <a:latin typeface="Arial" pitchFamily="34" charset="0"/>
              </a:rPr>
              <a:t>4. Create a page display using all the information from the SUMMARY box from pg </a:t>
            </a:r>
            <a:r>
              <a:rPr lang="en-GB" dirty="0" smtClean="0">
                <a:solidFill>
                  <a:srgbClr val="000000"/>
                </a:solidFill>
                <a:latin typeface="Arial" pitchFamily="34" charset="0"/>
              </a:rPr>
              <a:t>57</a:t>
            </a:r>
          </a:p>
          <a:p>
            <a:pPr>
              <a:spcBef>
                <a:spcPct val="50000"/>
              </a:spcBef>
            </a:pPr>
            <a:r>
              <a:rPr lang="en-GB" dirty="0" smtClean="0">
                <a:solidFill>
                  <a:srgbClr val="000000"/>
                </a:solidFill>
                <a:latin typeface="Arial" pitchFamily="34" charset="0"/>
              </a:rPr>
              <a:t>5</a:t>
            </a:r>
            <a:r>
              <a:rPr lang="en-GB" dirty="0">
                <a:solidFill>
                  <a:srgbClr val="000000"/>
                </a:solidFill>
                <a:latin typeface="Arial" pitchFamily="34" charset="0"/>
              </a:rPr>
              <a:t>. Extension – Complete Battle of Bosworth challenge and </a:t>
            </a:r>
          </a:p>
          <a:p>
            <a:pPr>
              <a:spcBef>
                <a:spcPct val="50000"/>
              </a:spcBef>
            </a:pPr>
            <a:r>
              <a:rPr lang="en-GB" dirty="0">
                <a:solidFill>
                  <a:srgbClr val="000000"/>
                </a:solidFill>
                <a:latin typeface="Arial" pitchFamily="34" charset="0"/>
              </a:rPr>
              <a:t>Tudor crossword please. WELL DONE</a:t>
            </a:r>
            <a:r>
              <a:rPr lang="en-GB" dirty="0" smtClean="0">
                <a:solidFill>
                  <a:srgbClr val="000000"/>
                </a:solidFill>
                <a:latin typeface="Arial" pitchFamily="34" charset="0"/>
              </a:rPr>
              <a:t>!</a:t>
            </a:r>
            <a:endParaRPr lang="en-GB" dirty="0">
              <a:solidFill>
                <a:srgbClr val="000000"/>
              </a:solidFill>
              <a:latin typeface="Arial" pitchFamily="34" charset="0"/>
            </a:endParaRPr>
          </a:p>
        </p:txBody>
      </p:sp>
    </p:spTree>
    <p:extLst>
      <p:ext uri="{BB962C8B-B14F-4D97-AF65-F5344CB8AC3E}">
        <p14:creationId xmlns:p14="http://schemas.microsoft.com/office/powerpoint/2010/main" val="4158081466"/>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0"/>
                                  </p:iterate>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75" fill="hold"/>
                                        <p:tgtEl>
                                          <p:spTgt spid="35842"/>
                                        </p:tgtEl>
                                        <p:attrNameLst>
                                          <p:attrName>ppt_x</p:attrName>
                                        </p:attrNameLst>
                                      </p:cBhvr>
                                      <p:tavLst>
                                        <p:tav tm="0">
                                          <p:val>
                                            <p:strVal val="#ppt_x"/>
                                          </p:val>
                                        </p:tav>
                                        <p:tav tm="100000">
                                          <p:val>
                                            <p:strVal val="#ppt_x"/>
                                          </p:val>
                                        </p:tav>
                                      </p:tavLst>
                                    </p:anim>
                                    <p:anim calcmode="lin" valueType="num">
                                      <p:cBhvr additive="base">
                                        <p:cTn id="8" dur="75" fill="hold"/>
                                        <p:tgtEl>
                                          <p:spTgt spid="35842"/>
                                        </p:tgtEl>
                                        <p:attrNameLst>
                                          <p:attrName>ppt_y</p:attrName>
                                        </p:attrNameLst>
                                      </p:cBhvr>
                                      <p:tavLst>
                                        <p:tav tm="0">
                                          <p:val>
                                            <p:strVal val="1+#ppt_h/2"/>
                                          </p:val>
                                        </p:tav>
                                        <p:tav tm="100000">
                                          <p:val>
                                            <p:strVal val="#ppt_y"/>
                                          </p:val>
                                        </p:tav>
                                      </p:tavLst>
                                    </p:anim>
                                  </p:childTnLst>
                                </p:cTn>
                              </p:par>
                            </p:childTnLst>
                          </p:cTn>
                        </p:par>
                        <p:par>
                          <p:cTn id="9" fill="hold">
                            <p:stCondLst>
                              <p:cond delay="4050"/>
                            </p:stCondLst>
                            <p:childTnLst>
                              <p:par>
                                <p:cTn id="10" presetID="1" presetClass="entr" presetSubtype="0" fill="hold" grpId="0" nodeType="afterEffect">
                                  <p:stCondLst>
                                    <p:cond delay="0"/>
                                  </p:stCondLst>
                                  <p:iterate type="wd">
                                    <p:tmAbs val="300"/>
                                  </p:iterate>
                                  <p:childTnLst>
                                    <p:set>
                                      <p:cBhvr>
                                        <p:cTn id="11" dur="1" fill="hold">
                                          <p:stCondLst>
                                            <p:cond delay="299"/>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ctrTitle"/>
          </p:nvPr>
        </p:nvSpPr>
        <p:spPr>
          <a:xfrm>
            <a:off x="0" y="2667000"/>
            <a:ext cx="7467600" cy="1431925"/>
          </a:xfrm>
        </p:spPr>
        <p:txBody>
          <a:bodyPr/>
          <a:lstStyle/>
          <a:p>
            <a:pPr algn="l"/>
            <a:r>
              <a:rPr lang="en-US" sz="3200" b="1">
                <a:solidFill>
                  <a:srgbClr val="FF3300"/>
                </a:solidFill>
                <a:latin typeface="Comic Sans MS" pitchFamily="66" charset="0"/>
              </a:rPr>
              <a:t>Source B</a:t>
            </a:r>
            <a:r>
              <a:rPr lang="en-US" sz="3200" b="1">
                <a:latin typeface="Comic Sans MS" pitchFamily="66" charset="0"/>
              </a:rPr>
              <a:t/>
            </a:r>
            <a:br>
              <a:rPr lang="en-US" sz="3200" b="1">
                <a:latin typeface="Comic Sans MS" pitchFamily="66" charset="0"/>
              </a:rPr>
            </a:br>
            <a:r>
              <a:rPr lang="en-US" sz="2400">
                <a:latin typeface="Comic Sans MS" pitchFamily="66" charset="0"/>
              </a:rPr>
              <a:t>From an account of the murder of the princes, written by Sir Thomas More in 1520. He said it was part of a confession made by Sir James Tyrrel and John Dighton when they were in prison for treason.</a:t>
            </a:r>
            <a:br>
              <a:rPr lang="en-US" sz="2400">
                <a:latin typeface="Comic Sans MS" pitchFamily="66" charset="0"/>
              </a:rPr>
            </a:br>
            <a:r>
              <a:rPr lang="en-US" sz="2800">
                <a:latin typeface="Comic Sans MS" pitchFamily="66" charset="0"/>
              </a:rPr>
              <a:t/>
            </a:r>
            <a:br>
              <a:rPr lang="en-US" sz="2800">
                <a:latin typeface="Comic Sans MS" pitchFamily="66" charset="0"/>
              </a:rPr>
            </a:br>
            <a:r>
              <a:rPr lang="en-US" sz="2400">
                <a:solidFill>
                  <a:schemeClr val="accent2"/>
                </a:solidFill>
                <a:latin typeface="Comic Sans MS" pitchFamily="66" charset="0"/>
              </a:rPr>
              <a:t>Sir James Tyrrel was sent to Sir Robert Brackenbury, Constable of the Tower of London, with a letter from King Richard to say that he should be given all the keys of the Tower for one night. The two princes were under the care of Will Slater, called ‘Black Will’ and Miles Forest, and these two, with the groom John Dighton, smothered the two princes in their beds. Then rode Sir James to King Richard, who gave him great thanks.</a:t>
            </a:r>
            <a:endParaRPr lang="en-GB" sz="2800">
              <a:solidFill>
                <a:schemeClr val="accent2"/>
              </a:solidFill>
              <a:latin typeface="Comic Sans MS" pitchFamily="66" charset="0"/>
            </a:endParaRPr>
          </a:p>
        </p:txBody>
      </p:sp>
      <p:pic>
        <p:nvPicPr>
          <p:cNvPr id="18436" name="Picture 4" descr="Princes"/>
          <p:cNvPicPr>
            <a:picLocks noChangeAspect="1" noChangeArrowheads="1"/>
          </p:cNvPicPr>
          <p:nvPr/>
        </p:nvPicPr>
        <p:blipFill>
          <a:blip r:embed="rId2" cstate="print"/>
          <a:srcRect/>
          <a:stretch>
            <a:fillRect/>
          </a:stretch>
        </p:blipFill>
        <p:spPr bwMode="auto">
          <a:xfrm>
            <a:off x="7388225" y="3657600"/>
            <a:ext cx="1755775" cy="3200400"/>
          </a:xfrm>
          <a:prstGeom prst="rect">
            <a:avLst/>
          </a:prstGeom>
          <a:noFill/>
        </p:spPr>
      </p:pic>
      <p:pic>
        <p:nvPicPr>
          <p:cNvPr id="18437" name="Picture 5" descr="riii"/>
          <p:cNvPicPr>
            <a:picLocks noChangeAspect="1" noChangeArrowheads="1"/>
          </p:cNvPicPr>
          <p:nvPr/>
        </p:nvPicPr>
        <p:blipFill>
          <a:blip r:embed="rId3" cstate="print"/>
          <a:srcRect/>
          <a:stretch>
            <a:fillRect/>
          </a:stretch>
        </p:blipFill>
        <p:spPr bwMode="auto">
          <a:xfrm>
            <a:off x="7499350" y="228600"/>
            <a:ext cx="1397000" cy="1981200"/>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04800" y="0"/>
            <a:ext cx="7848600" cy="1431925"/>
          </a:xfrm>
          <a:prstGeom prst="rect">
            <a:avLst/>
          </a:prstGeom>
          <a:noFill/>
          <a:ln w="9525">
            <a:noFill/>
            <a:miter lim="800000"/>
            <a:headEnd/>
            <a:tailEnd/>
          </a:ln>
          <a:effectLst/>
        </p:spPr>
        <p:txBody>
          <a:bodyPr>
            <a:spAutoFit/>
          </a:bodyPr>
          <a:lstStyle/>
          <a:p>
            <a:pPr>
              <a:spcBef>
                <a:spcPct val="50000"/>
              </a:spcBef>
            </a:pPr>
            <a:r>
              <a:rPr lang="en-GB" sz="4400" b="1">
                <a:solidFill>
                  <a:srgbClr val="FF3300"/>
                </a:solidFill>
                <a:effectLst>
                  <a:outerShdw blurRad="38100" dist="38100" dir="2700000" algn="tl">
                    <a:srgbClr val="000000"/>
                  </a:outerShdw>
                </a:effectLst>
                <a:latin typeface="Comic Sans MS" pitchFamily="66" charset="0"/>
              </a:rPr>
              <a:t>The Battle of Bosworth Field 21 August 1485</a:t>
            </a:r>
          </a:p>
        </p:txBody>
      </p:sp>
      <p:sp>
        <p:nvSpPr>
          <p:cNvPr id="19459" name="Text Box 3"/>
          <p:cNvSpPr txBox="1">
            <a:spLocks noChangeArrowheads="1"/>
          </p:cNvSpPr>
          <p:nvPr/>
        </p:nvSpPr>
        <p:spPr bwMode="auto">
          <a:xfrm>
            <a:off x="228600" y="1524000"/>
            <a:ext cx="8458200" cy="4108450"/>
          </a:xfrm>
          <a:prstGeom prst="rect">
            <a:avLst/>
          </a:prstGeom>
          <a:noFill/>
          <a:ln w="9525">
            <a:noFill/>
            <a:miter lim="800000"/>
            <a:headEnd/>
            <a:tailEnd/>
          </a:ln>
          <a:effectLst/>
        </p:spPr>
        <p:txBody>
          <a:bodyPr>
            <a:spAutoFit/>
          </a:bodyPr>
          <a:lstStyle/>
          <a:p>
            <a:pPr>
              <a:spcBef>
                <a:spcPct val="50000"/>
              </a:spcBef>
            </a:pPr>
            <a:r>
              <a:rPr lang="en-GB" b="1">
                <a:effectLst>
                  <a:outerShdw blurRad="38100" dist="38100" dir="2700000" algn="tl">
                    <a:srgbClr val="FFFFFF"/>
                  </a:outerShdw>
                </a:effectLst>
                <a:latin typeface="Comic Sans MS" pitchFamily="66" charset="0"/>
              </a:rPr>
              <a:t>Henry Tudor decided that his time had come. He had been taken to France – and safety – by his Uncle Jasper in 1471. He learned about warfare, treachery and betrayal, court politics – and how to gain and keep supporters. In August 1485 he landed, with around 2,000 soldiers, at Milford Haven in South Wales. He was going to claim the throne of England. Slowly he advanced through Wales to the Midlands. Steadily more and more supporters joined him. By the time he reached Bosworth Field, he had an army of about 5,000 men.</a:t>
            </a:r>
            <a:endParaRPr lang="en-GB" sz="2800" b="1">
              <a:effectLst>
                <a:outerShdw blurRad="38100" dist="38100" dir="2700000" algn="tl">
                  <a:srgbClr val="FFFFFF"/>
                </a:outerShdw>
              </a:effectLst>
              <a:latin typeface="Comic Sans MS" pitchFamily="66" charset="0"/>
            </a:endParaRPr>
          </a:p>
        </p:txBody>
      </p:sp>
      <p:pic>
        <p:nvPicPr>
          <p:cNvPr id="19460" name="Picture 4" descr="call to arms roses"/>
          <p:cNvPicPr>
            <a:picLocks noChangeAspect="1" noChangeArrowheads="1"/>
          </p:cNvPicPr>
          <p:nvPr/>
        </p:nvPicPr>
        <p:blipFill>
          <a:blip r:embed="rId2" cstate="print"/>
          <a:srcRect/>
          <a:stretch>
            <a:fillRect/>
          </a:stretch>
        </p:blipFill>
        <p:spPr bwMode="auto">
          <a:xfrm>
            <a:off x="228600" y="1600200"/>
            <a:ext cx="8382000" cy="4743450"/>
          </a:xfrm>
          <a:prstGeom prst="rect">
            <a:avLst/>
          </a:prstGeom>
          <a:noFill/>
          <a:ln w="38100">
            <a:solidFill>
              <a:srgbClr val="000000"/>
            </a:solid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200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3" presetClass="entr" presetSubtype="16" fill="hold" grpId="0" nodeType="afterEffect">
                                  <p:stCondLst>
                                    <p:cond delay="2000"/>
                                  </p:stCondLst>
                                  <p:childTnLst>
                                    <p:set>
                                      <p:cBhvr>
                                        <p:cTn id="11" dur="1" fill="hold">
                                          <p:stCondLst>
                                            <p:cond delay="0"/>
                                          </p:stCondLst>
                                        </p:cTn>
                                        <p:tgtEl>
                                          <p:spTgt spid="19459"/>
                                        </p:tgtEl>
                                        <p:attrNameLst>
                                          <p:attrName>style.visibility</p:attrName>
                                        </p:attrNameLst>
                                      </p:cBhvr>
                                      <p:to>
                                        <p:strVal val="visible"/>
                                      </p:to>
                                    </p:set>
                                    <p:anim calcmode="lin" valueType="num">
                                      <p:cBhvr>
                                        <p:cTn id="12" dur="500" fill="hold"/>
                                        <p:tgtEl>
                                          <p:spTgt spid="19459"/>
                                        </p:tgtEl>
                                        <p:attrNameLst>
                                          <p:attrName>ppt_w</p:attrName>
                                        </p:attrNameLst>
                                      </p:cBhvr>
                                      <p:tavLst>
                                        <p:tav tm="0">
                                          <p:val>
                                            <p:fltVal val="0"/>
                                          </p:val>
                                        </p:tav>
                                        <p:tav tm="100000">
                                          <p:val>
                                            <p:strVal val="#ppt_w"/>
                                          </p:val>
                                        </p:tav>
                                      </p:tavLst>
                                    </p:anim>
                                    <p:anim calcmode="lin" valueType="num">
                                      <p:cBhvr>
                                        <p:cTn id="13" dur="500" fill="hold"/>
                                        <p:tgtEl>
                                          <p:spTgt spid="1945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9460"/>
                                        </p:tgtEl>
                                        <p:attrNameLst>
                                          <p:attrName>style.visibility</p:attrName>
                                        </p:attrNameLst>
                                      </p:cBhvr>
                                      <p:to>
                                        <p:strVal val="visible"/>
                                      </p:to>
                                    </p:set>
                                    <p:anim calcmode="lin" valueType="num">
                                      <p:cBhvr>
                                        <p:cTn id="18" dur="500" fill="hold"/>
                                        <p:tgtEl>
                                          <p:spTgt spid="19460"/>
                                        </p:tgtEl>
                                        <p:attrNameLst>
                                          <p:attrName>ppt_w</p:attrName>
                                        </p:attrNameLst>
                                      </p:cBhvr>
                                      <p:tavLst>
                                        <p:tav tm="0">
                                          <p:val>
                                            <p:fltVal val="0"/>
                                          </p:val>
                                        </p:tav>
                                        <p:tav tm="100000">
                                          <p:val>
                                            <p:strVal val="#ppt_w"/>
                                          </p:val>
                                        </p:tav>
                                      </p:tavLst>
                                    </p:anim>
                                    <p:anim calcmode="lin" valueType="num">
                                      <p:cBhvr>
                                        <p:cTn id="19" dur="500" fill="hold"/>
                                        <p:tgtEl>
                                          <p:spTgt spid="194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0"/>
            <a:ext cx="7848600" cy="1431925"/>
          </a:xfrm>
          <a:prstGeom prst="rect">
            <a:avLst/>
          </a:prstGeom>
          <a:noFill/>
          <a:ln w="9525">
            <a:noFill/>
            <a:miter lim="800000"/>
            <a:headEnd/>
            <a:tailEnd/>
          </a:ln>
          <a:effectLst/>
        </p:spPr>
        <p:txBody>
          <a:bodyPr>
            <a:spAutoFit/>
          </a:bodyPr>
          <a:lstStyle/>
          <a:p>
            <a:pPr>
              <a:spcBef>
                <a:spcPct val="50000"/>
              </a:spcBef>
            </a:pPr>
            <a:r>
              <a:rPr lang="en-GB" sz="4400" b="1">
                <a:solidFill>
                  <a:srgbClr val="FF3300"/>
                </a:solidFill>
                <a:effectLst>
                  <a:outerShdw blurRad="38100" dist="38100" dir="2700000" algn="tl">
                    <a:srgbClr val="000000"/>
                  </a:outerShdw>
                </a:effectLst>
                <a:latin typeface="Comic Sans MS" pitchFamily="66" charset="0"/>
              </a:rPr>
              <a:t>The Battle of Bosworth Field 21 August 1485</a:t>
            </a:r>
          </a:p>
        </p:txBody>
      </p:sp>
      <p:sp>
        <p:nvSpPr>
          <p:cNvPr id="24579" name="Text Box 3"/>
          <p:cNvSpPr txBox="1">
            <a:spLocks noChangeArrowheads="1"/>
          </p:cNvSpPr>
          <p:nvPr/>
        </p:nvSpPr>
        <p:spPr bwMode="auto">
          <a:xfrm>
            <a:off x="228600" y="1524000"/>
            <a:ext cx="5029200" cy="4838700"/>
          </a:xfrm>
          <a:prstGeom prst="rect">
            <a:avLst/>
          </a:prstGeom>
          <a:noFill/>
          <a:ln w="9525">
            <a:noFill/>
            <a:miter lim="800000"/>
            <a:headEnd/>
            <a:tailEnd/>
          </a:ln>
          <a:effectLst/>
        </p:spPr>
        <p:txBody>
          <a:bodyPr>
            <a:spAutoFit/>
          </a:bodyPr>
          <a:lstStyle/>
          <a:p>
            <a:pPr>
              <a:spcBef>
                <a:spcPct val="50000"/>
              </a:spcBef>
            </a:pPr>
            <a:r>
              <a:rPr lang="en-GB" b="1">
                <a:effectLst>
                  <a:outerShdw blurRad="38100" dist="38100" dir="2700000" algn="tl">
                    <a:srgbClr val="FFFFFF"/>
                  </a:outerShdw>
                </a:effectLst>
                <a:latin typeface="Comic Sans MS" pitchFamily="66" charset="0"/>
              </a:rPr>
              <a:t>Richard had an army at least twice the size of Henry’s. However, one of his commanders, Sir William Stanley, had not decided on whose side he would fight. Together with his brother, Stanley had around 6,000 men under his command. The side on which he fought would win. Richard, of course, did not know Stanley was thinking of changing sides.</a:t>
            </a:r>
            <a:endParaRPr lang="en-GB" sz="2800" b="1">
              <a:effectLst>
                <a:outerShdw blurRad="38100" dist="38100" dir="2700000" algn="tl">
                  <a:srgbClr val="FFFFFF"/>
                </a:outerShdw>
              </a:effectLst>
              <a:latin typeface="Comic Sans MS" pitchFamily="66" charset="0"/>
            </a:endParaRPr>
          </a:p>
        </p:txBody>
      </p:sp>
      <p:pic>
        <p:nvPicPr>
          <p:cNvPr id="24581" name="Picture 5" descr="roses"/>
          <p:cNvPicPr>
            <a:picLocks noChangeAspect="1" noChangeArrowheads="1"/>
          </p:cNvPicPr>
          <p:nvPr/>
        </p:nvPicPr>
        <p:blipFill>
          <a:blip r:embed="rId2" cstate="print"/>
          <a:srcRect/>
          <a:stretch>
            <a:fillRect/>
          </a:stretch>
        </p:blipFill>
        <p:spPr bwMode="auto">
          <a:xfrm>
            <a:off x="5351463" y="1524000"/>
            <a:ext cx="3484562" cy="5105400"/>
          </a:xfrm>
          <a:prstGeom prst="rect">
            <a:avLst/>
          </a:prstGeom>
          <a:noFill/>
          <a:ln w="38100">
            <a:solidFill>
              <a:srgbClr val="000000"/>
            </a:solidFill>
            <a:miter lim="800000"/>
            <a:headEnd/>
            <a:tailEnd/>
          </a:ln>
        </p:spPr>
      </p:pic>
      <p:pic>
        <p:nvPicPr>
          <p:cNvPr id="24582" name="Picture 6" descr="barnet"/>
          <p:cNvPicPr>
            <a:picLocks noChangeAspect="1" noChangeArrowheads="1"/>
          </p:cNvPicPr>
          <p:nvPr/>
        </p:nvPicPr>
        <p:blipFill>
          <a:blip r:embed="rId3" cstate="print"/>
          <a:srcRect/>
          <a:stretch>
            <a:fillRect/>
          </a:stretch>
        </p:blipFill>
        <p:spPr bwMode="auto">
          <a:xfrm>
            <a:off x="304800" y="1524000"/>
            <a:ext cx="8534400" cy="5105400"/>
          </a:xfrm>
          <a:prstGeom prst="rect">
            <a:avLst/>
          </a:prstGeom>
          <a:noFill/>
          <a:ln w="38100">
            <a:solidFill>
              <a:srgbClr val="000000"/>
            </a:solid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200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3" presetClass="entr" presetSubtype="16" fill="hold" grpId="0" nodeType="afterEffect">
                                  <p:stCondLst>
                                    <p:cond delay="2000"/>
                                  </p:stCondLst>
                                  <p:childTnLst>
                                    <p:set>
                                      <p:cBhvr>
                                        <p:cTn id="11" dur="1" fill="hold">
                                          <p:stCondLst>
                                            <p:cond delay="0"/>
                                          </p:stCondLst>
                                        </p:cTn>
                                        <p:tgtEl>
                                          <p:spTgt spid="24579"/>
                                        </p:tgtEl>
                                        <p:attrNameLst>
                                          <p:attrName>style.visibility</p:attrName>
                                        </p:attrNameLst>
                                      </p:cBhvr>
                                      <p:to>
                                        <p:strVal val="visible"/>
                                      </p:to>
                                    </p:set>
                                    <p:anim calcmode="lin" valueType="num">
                                      <p:cBhvr>
                                        <p:cTn id="12" dur="500" fill="hold"/>
                                        <p:tgtEl>
                                          <p:spTgt spid="24579"/>
                                        </p:tgtEl>
                                        <p:attrNameLst>
                                          <p:attrName>ppt_w</p:attrName>
                                        </p:attrNameLst>
                                      </p:cBhvr>
                                      <p:tavLst>
                                        <p:tav tm="0">
                                          <p:val>
                                            <p:fltVal val="0"/>
                                          </p:val>
                                        </p:tav>
                                        <p:tav tm="100000">
                                          <p:val>
                                            <p:strVal val="#ppt_w"/>
                                          </p:val>
                                        </p:tav>
                                      </p:tavLst>
                                    </p:anim>
                                    <p:anim calcmode="lin" valueType="num">
                                      <p:cBhvr>
                                        <p:cTn id="13" dur="500" fill="hold"/>
                                        <p:tgtEl>
                                          <p:spTgt spid="2457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4582"/>
                                        </p:tgtEl>
                                        <p:attrNameLst>
                                          <p:attrName>style.visibility</p:attrName>
                                        </p:attrNameLst>
                                      </p:cBhvr>
                                      <p:to>
                                        <p:strVal val="visible"/>
                                      </p:to>
                                    </p:set>
                                    <p:anim calcmode="lin" valueType="num">
                                      <p:cBhvr>
                                        <p:cTn id="18" dur="500" fill="hold"/>
                                        <p:tgtEl>
                                          <p:spTgt spid="24582"/>
                                        </p:tgtEl>
                                        <p:attrNameLst>
                                          <p:attrName>ppt_w</p:attrName>
                                        </p:attrNameLst>
                                      </p:cBhvr>
                                      <p:tavLst>
                                        <p:tav tm="0">
                                          <p:val>
                                            <p:fltVal val="0"/>
                                          </p:val>
                                        </p:tav>
                                        <p:tav tm="100000">
                                          <p:val>
                                            <p:strVal val="#ppt_w"/>
                                          </p:val>
                                        </p:tav>
                                      </p:tavLst>
                                    </p:anim>
                                    <p:anim calcmode="lin" valueType="num">
                                      <p:cBhvr>
                                        <p:cTn id="19" dur="500" fill="hold"/>
                                        <p:tgtEl>
                                          <p:spTgt spid="245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04800" y="0"/>
            <a:ext cx="7848600" cy="1431925"/>
          </a:xfrm>
          <a:prstGeom prst="rect">
            <a:avLst/>
          </a:prstGeom>
          <a:noFill/>
          <a:ln w="9525">
            <a:noFill/>
            <a:miter lim="800000"/>
            <a:headEnd/>
            <a:tailEnd/>
          </a:ln>
          <a:effectLst/>
        </p:spPr>
        <p:txBody>
          <a:bodyPr>
            <a:spAutoFit/>
          </a:bodyPr>
          <a:lstStyle/>
          <a:p>
            <a:pPr>
              <a:spcBef>
                <a:spcPct val="50000"/>
              </a:spcBef>
            </a:pPr>
            <a:r>
              <a:rPr lang="en-GB" sz="4400" b="1">
                <a:solidFill>
                  <a:srgbClr val="FF3300"/>
                </a:solidFill>
                <a:effectLst>
                  <a:outerShdw blurRad="38100" dist="38100" dir="2700000" algn="tl">
                    <a:srgbClr val="000000"/>
                  </a:outerShdw>
                </a:effectLst>
                <a:latin typeface="Comic Sans MS" pitchFamily="66" charset="0"/>
              </a:rPr>
              <a:t>The Battle of Bosworth Field 21 August 1485</a:t>
            </a:r>
          </a:p>
        </p:txBody>
      </p:sp>
      <p:sp>
        <p:nvSpPr>
          <p:cNvPr id="26627" name="Text Box 3"/>
          <p:cNvSpPr txBox="1">
            <a:spLocks noChangeArrowheads="1"/>
          </p:cNvSpPr>
          <p:nvPr/>
        </p:nvSpPr>
        <p:spPr bwMode="auto">
          <a:xfrm>
            <a:off x="228600" y="1524000"/>
            <a:ext cx="8382000" cy="4838700"/>
          </a:xfrm>
          <a:prstGeom prst="rect">
            <a:avLst/>
          </a:prstGeom>
          <a:noFill/>
          <a:ln w="9525">
            <a:noFill/>
            <a:miter lim="800000"/>
            <a:headEnd/>
            <a:tailEnd/>
          </a:ln>
          <a:effectLst/>
        </p:spPr>
        <p:txBody>
          <a:bodyPr>
            <a:spAutoFit/>
          </a:bodyPr>
          <a:lstStyle/>
          <a:p>
            <a:pPr>
              <a:spcBef>
                <a:spcPct val="50000"/>
              </a:spcBef>
            </a:pPr>
            <a:r>
              <a:rPr lang="en-GB" b="1">
                <a:effectLst>
                  <a:outerShdw blurRad="38100" dist="38100" dir="2700000" algn="tl">
                    <a:srgbClr val="FFFFFF"/>
                  </a:outerShdw>
                </a:effectLst>
                <a:latin typeface="Comic Sans MS" pitchFamily="66" charset="0"/>
              </a:rPr>
              <a:t>Richard’s troops took up their positions along a ridge above marshy ground. Henry’s foot soldiers advanced, and battle began. Suddenly, Sir William Stanley made up his mind. He began to fight on Henry’s side. Seeing this, Richard himself plunged into the thick of Henry’s troops. Richard’s horse galloped straight into the marsh and couldn’t struggle out. Richard leapt from the saddle. He was immediately surrounded by Henry’s men, who cut him down and killed him. It was all over. The battle had lasted less than an hour. There is a legend that says William Stanley found Richard’s crown in a thorn bush and presented it to Henry Tudor, the new king Henry VII. </a:t>
            </a:r>
            <a:endParaRPr lang="en-GB" sz="2800" b="1">
              <a:effectLst>
                <a:outerShdw blurRad="38100" dist="38100" dir="2700000" algn="tl">
                  <a:srgbClr val="FFFFFF"/>
                </a:outerShdw>
              </a:effectLst>
              <a:latin typeface="Comic Sans MS" pitchFamily="66" charset="0"/>
            </a:endParaRPr>
          </a:p>
        </p:txBody>
      </p:sp>
      <p:pic>
        <p:nvPicPr>
          <p:cNvPr id="26630" name="Picture 6" descr="battle_of_bosworth_brandon"/>
          <p:cNvPicPr>
            <a:picLocks noChangeAspect="1" noChangeArrowheads="1"/>
          </p:cNvPicPr>
          <p:nvPr/>
        </p:nvPicPr>
        <p:blipFill>
          <a:blip r:embed="rId2" cstate="print"/>
          <a:srcRect/>
          <a:stretch>
            <a:fillRect/>
          </a:stretch>
        </p:blipFill>
        <p:spPr bwMode="auto">
          <a:xfrm>
            <a:off x="304800" y="1524000"/>
            <a:ext cx="8229600" cy="4889500"/>
          </a:xfrm>
          <a:prstGeom prst="rect">
            <a:avLst/>
          </a:prstGeom>
          <a:noFill/>
          <a:ln w="38100">
            <a:solidFill>
              <a:srgbClr val="000000"/>
            </a:solid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200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3" presetClass="entr" presetSubtype="16" fill="hold" grpId="0" nodeType="afterEffect">
                                  <p:stCondLst>
                                    <p:cond delay="2000"/>
                                  </p:stCondLst>
                                  <p:childTnLst>
                                    <p:set>
                                      <p:cBhvr>
                                        <p:cTn id="11" dur="1" fill="hold">
                                          <p:stCondLst>
                                            <p:cond delay="0"/>
                                          </p:stCondLst>
                                        </p:cTn>
                                        <p:tgtEl>
                                          <p:spTgt spid="26627"/>
                                        </p:tgtEl>
                                        <p:attrNameLst>
                                          <p:attrName>style.visibility</p:attrName>
                                        </p:attrNameLst>
                                      </p:cBhvr>
                                      <p:to>
                                        <p:strVal val="visible"/>
                                      </p:to>
                                    </p:set>
                                    <p:anim calcmode="lin" valueType="num">
                                      <p:cBhvr>
                                        <p:cTn id="12" dur="500" fill="hold"/>
                                        <p:tgtEl>
                                          <p:spTgt spid="26627"/>
                                        </p:tgtEl>
                                        <p:attrNameLst>
                                          <p:attrName>ppt_w</p:attrName>
                                        </p:attrNameLst>
                                      </p:cBhvr>
                                      <p:tavLst>
                                        <p:tav tm="0">
                                          <p:val>
                                            <p:fltVal val="0"/>
                                          </p:val>
                                        </p:tav>
                                        <p:tav tm="100000">
                                          <p:val>
                                            <p:strVal val="#ppt_w"/>
                                          </p:val>
                                        </p:tav>
                                      </p:tavLst>
                                    </p:anim>
                                    <p:anim calcmode="lin" valueType="num">
                                      <p:cBhvr>
                                        <p:cTn id="13" dur="500" fill="hold"/>
                                        <p:tgtEl>
                                          <p:spTgt spid="2662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6630"/>
                                        </p:tgtEl>
                                        <p:attrNameLst>
                                          <p:attrName>style.visibility</p:attrName>
                                        </p:attrNameLst>
                                      </p:cBhvr>
                                      <p:to>
                                        <p:strVal val="visible"/>
                                      </p:to>
                                    </p:set>
                                    <p:anim calcmode="lin" valueType="num">
                                      <p:cBhvr>
                                        <p:cTn id="18" dur="500" fill="hold"/>
                                        <p:tgtEl>
                                          <p:spTgt spid="26630"/>
                                        </p:tgtEl>
                                        <p:attrNameLst>
                                          <p:attrName>ppt_w</p:attrName>
                                        </p:attrNameLst>
                                      </p:cBhvr>
                                      <p:tavLst>
                                        <p:tav tm="0">
                                          <p:val>
                                            <p:fltVal val="0"/>
                                          </p:val>
                                        </p:tav>
                                        <p:tav tm="100000">
                                          <p:val>
                                            <p:strVal val="#ppt_w"/>
                                          </p:val>
                                        </p:tav>
                                      </p:tavLst>
                                    </p:anim>
                                    <p:anim calcmode="lin" valueType="num">
                                      <p:cBhvr>
                                        <p:cTn id="19" dur="500" fill="hold"/>
                                        <p:tgtEl>
                                          <p:spTgt spid="266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osworth"/>
          <p:cNvPicPr>
            <a:picLocks noChangeAspect="1" noChangeArrowheads="1"/>
          </p:cNvPicPr>
          <p:nvPr/>
        </p:nvPicPr>
        <p:blipFill>
          <a:blip r:embed="rId2" cstate="print"/>
          <a:srcRect/>
          <a:stretch>
            <a:fillRect/>
          </a:stretch>
        </p:blipFill>
        <p:spPr bwMode="auto">
          <a:xfrm>
            <a:off x="457200" y="304800"/>
            <a:ext cx="8382000" cy="62865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ichard III death"/>
          <p:cNvPicPr>
            <a:picLocks noChangeAspect="1" noChangeArrowheads="1"/>
          </p:cNvPicPr>
          <p:nvPr/>
        </p:nvPicPr>
        <p:blipFill>
          <a:blip r:embed="rId3" cstate="print"/>
          <a:srcRect/>
          <a:stretch>
            <a:fillRect/>
          </a:stretch>
        </p:blipFill>
        <p:spPr bwMode="auto">
          <a:xfrm>
            <a:off x="762000" y="457200"/>
            <a:ext cx="7010400" cy="5540375"/>
          </a:xfrm>
          <a:prstGeom prst="rect">
            <a:avLst/>
          </a:prstGeom>
          <a:noFill/>
        </p:spPr>
      </p:pic>
      <p:sp>
        <p:nvSpPr>
          <p:cNvPr id="23555" name="Rectangle 3"/>
          <p:cNvSpPr>
            <a:spLocks noChangeArrowheads="1"/>
          </p:cNvSpPr>
          <p:nvPr/>
        </p:nvSpPr>
        <p:spPr bwMode="auto">
          <a:xfrm>
            <a:off x="3505200" y="6019800"/>
            <a:ext cx="5257800" cy="838200"/>
          </a:xfrm>
          <a:prstGeom prst="rect">
            <a:avLst/>
          </a:prstGeom>
          <a:noFill/>
          <a:ln w="9525">
            <a:noFill/>
            <a:miter lim="800000"/>
            <a:headEnd/>
            <a:tailEnd/>
          </a:ln>
          <a:effectLst/>
        </p:spPr>
        <p:txBody>
          <a:bodyPr anchor="ctr"/>
          <a:lstStyle/>
          <a:p>
            <a:r>
              <a:rPr lang="en-US" b="1">
                <a:solidFill>
                  <a:srgbClr val="FF3300"/>
                </a:solidFill>
                <a:latin typeface="Comic Sans MS" pitchFamily="66" charset="0"/>
              </a:rPr>
              <a:t>Richard III’s death at Bosworth</a:t>
            </a:r>
            <a:endParaRPr lang="en-GB" b="1">
              <a:solidFill>
                <a:srgbClr val="FF3300"/>
              </a:solidFill>
              <a:latin typeface="Comic Sans MS" pitchFamily="66" charset="0"/>
            </a:endParaRPr>
          </a:p>
        </p:txBody>
      </p:sp>
      <p:pic>
        <p:nvPicPr>
          <p:cNvPr id="23559" name="War of the Roses.wav">
            <a:hlinkClick r:id="" action="ppaction://media"/>
          </p:cNvPr>
          <p:cNvPicPr>
            <a:picLocks noRot="1" noChangeAspect="1" noChangeArrowheads="1"/>
          </p:cNvPicPr>
          <p:nvPr>
            <a:audioFile r:link="rId1"/>
          </p:nvPr>
        </p:nvPicPr>
        <p:blipFill>
          <a:blip r:embed="rId4" cstate="print"/>
          <a:srcRect/>
          <a:stretch>
            <a:fillRect/>
          </a:stretch>
        </p:blipFill>
        <p:spPr bwMode="auto">
          <a:xfrm>
            <a:off x="4419600" y="32766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55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3559"/>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ctrTitle"/>
          </p:nvPr>
        </p:nvSpPr>
        <p:spPr>
          <a:xfrm>
            <a:off x="6096000" y="1905000"/>
            <a:ext cx="2819400" cy="1431925"/>
          </a:xfrm>
        </p:spPr>
        <p:txBody>
          <a:bodyPr/>
          <a:lstStyle/>
          <a:p>
            <a:pPr algn="l"/>
            <a:r>
              <a:rPr lang="en-US" sz="2000" b="1">
                <a:latin typeface="Comic Sans MS" pitchFamily="66" charset="0"/>
              </a:rPr>
              <a:t>The Tudor rose is a double rose: red on the outside, white in the centre. In 1486 Henry Tudor married Elizabeth of York, Edward IV’s eldest daughter. By marrying, they joined together the Yorkists and Lancastrians. The red and white rose were one, and the Wars of the Roses were over.</a:t>
            </a:r>
            <a:endParaRPr lang="en-GB" sz="2000" b="1">
              <a:latin typeface="Comic Sans MS" pitchFamily="66" charset="0"/>
            </a:endParaRPr>
          </a:p>
        </p:txBody>
      </p:sp>
      <p:pic>
        <p:nvPicPr>
          <p:cNvPr id="22532" name="Picture 4" descr="kq1c03f4"/>
          <p:cNvPicPr>
            <a:picLocks noChangeAspect="1" noChangeArrowheads="1"/>
          </p:cNvPicPr>
          <p:nvPr/>
        </p:nvPicPr>
        <p:blipFill>
          <a:blip r:embed="rId2" cstate="print"/>
          <a:srcRect/>
          <a:stretch>
            <a:fillRect/>
          </a:stretch>
        </p:blipFill>
        <p:spPr bwMode="auto">
          <a:xfrm>
            <a:off x="533400" y="457200"/>
            <a:ext cx="5080000" cy="5029200"/>
          </a:xfrm>
          <a:prstGeom prst="rect">
            <a:avLst/>
          </a:prstGeom>
          <a:noFill/>
        </p:spPr>
      </p:pic>
      <p:pic>
        <p:nvPicPr>
          <p:cNvPr id="22534" name="Picture 6" descr="monarc"/>
          <p:cNvPicPr>
            <a:picLocks noChangeAspect="1" noChangeArrowheads="1"/>
          </p:cNvPicPr>
          <p:nvPr/>
        </p:nvPicPr>
        <p:blipFill>
          <a:blip r:embed="rId3" cstate="print"/>
          <a:srcRect/>
          <a:stretch>
            <a:fillRect/>
          </a:stretch>
        </p:blipFill>
        <p:spPr bwMode="auto">
          <a:xfrm>
            <a:off x="381000" y="228600"/>
            <a:ext cx="5389563" cy="6248400"/>
          </a:xfrm>
          <a:prstGeom prst="rect">
            <a:avLst/>
          </a:prstGeom>
          <a:noFill/>
          <a:ln w="38100">
            <a:solidFill>
              <a:srgbClr val="000000"/>
            </a:solidFill>
            <a:miter lim="800000"/>
            <a:headEnd/>
            <a:tailEnd/>
          </a:ln>
        </p:spPr>
      </p:pic>
      <p:pic>
        <p:nvPicPr>
          <p:cNvPr id="22535" name="Picture 7" descr="liz"/>
          <p:cNvPicPr>
            <a:picLocks noChangeAspect="1" noChangeArrowheads="1"/>
          </p:cNvPicPr>
          <p:nvPr/>
        </p:nvPicPr>
        <p:blipFill>
          <a:blip r:embed="rId4" cstate="print"/>
          <a:srcRect/>
          <a:stretch>
            <a:fillRect/>
          </a:stretch>
        </p:blipFill>
        <p:spPr bwMode="auto">
          <a:xfrm>
            <a:off x="304800" y="228600"/>
            <a:ext cx="5562600" cy="6400800"/>
          </a:xfrm>
          <a:prstGeom prst="rect">
            <a:avLst/>
          </a:prstGeom>
          <a:noFill/>
          <a:ln w="38100">
            <a:solidFill>
              <a:srgbClr val="000000"/>
            </a:solidFill>
            <a:miter lim="800000"/>
            <a:headEnd/>
            <a:tailEnd/>
          </a:ln>
        </p:spPr>
      </p:pic>
      <p:pic>
        <p:nvPicPr>
          <p:cNvPr id="22536" name="Picture 8" descr="redrose04_tn"/>
          <p:cNvPicPr>
            <a:picLocks noChangeAspect="1" noChangeArrowheads="1"/>
          </p:cNvPicPr>
          <p:nvPr/>
        </p:nvPicPr>
        <p:blipFill>
          <a:blip r:embed="rId5" cstate="print"/>
          <a:srcRect/>
          <a:stretch>
            <a:fillRect/>
          </a:stretch>
        </p:blipFill>
        <p:spPr bwMode="auto">
          <a:xfrm>
            <a:off x="7162800" y="5283200"/>
            <a:ext cx="1752600" cy="13652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p:cTn id="7" dur="500" fill="hold"/>
                                        <p:tgtEl>
                                          <p:spTgt spid="22534"/>
                                        </p:tgtEl>
                                        <p:attrNameLst>
                                          <p:attrName>ppt_w</p:attrName>
                                        </p:attrNameLst>
                                      </p:cBhvr>
                                      <p:tavLst>
                                        <p:tav tm="0">
                                          <p:val>
                                            <p:fltVal val="0"/>
                                          </p:val>
                                        </p:tav>
                                        <p:tav tm="100000">
                                          <p:val>
                                            <p:strVal val="#ppt_w"/>
                                          </p:val>
                                        </p:tav>
                                      </p:tavLst>
                                    </p:anim>
                                    <p:anim calcmode="lin" valueType="num">
                                      <p:cBhvr>
                                        <p:cTn id="8" dur="500" fill="hold"/>
                                        <p:tgtEl>
                                          <p:spTgt spid="2253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2535"/>
                                        </p:tgtEl>
                                        <p:attrNameLst>
                                          <p:attrName>style.visibility</p:attrName>
                                        </p:attrNameLst>
                                      </p:cBhvr>
                                      <p:to>
                                        <p:strVal val="visible"/>
                                      </p:to>
                                    </p:set>
                                    <p:anim calcmode="lin" valueType="num">
                                      <p:cBhvr>
                                        <p:cTn id="13" dur="500" fill="hold"/>
                                        <p:tgtEl>
                                          <p:spTgt spid="22535"/>
                                        </p:tgtEl>
                                        <p:attrNameLst>
                                          <p:attrName>ppt_w</p:attrName>
                                        </p:attrNameLst>
                                      </p:cBhvr>
                                      <p:tavLst>
                                        <p:tav tm="0">
                                          <p:val>
                                            <p:fltVal val="0"/>
                                          </p:val>
                                        </p:tav>
                                        <p:tav tm="100000">
                                          <p:val>
                                            <p:strVal val="#ppt_w"/>
                                          </p:val>
                                        </p:tav>
                                      </p:tavLst>
                                    </p:anim>
                                    <p:anim calcmode="lin" valueType="num">
                                      <p:cBhvr>
                                        <p:cTn id="14" dur="500" fill="hold"/>
                                        <p:tgtEl>
                                          <p:spTgt spid="225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nvSpPr>
        <p:spPr bwMode="auto">
          <a:xfrm>
            <a:off x="304800" y="228600"/>
            <a:ext cx="8534400" cy="6400800"/>
          </a:xfrm>
          <a:prstGeom prst="rect">
            <a:avLst/>
          </a:prstGeom>
          <a:solidFill>
            <a:srgbClr val="FFFF00"/>
          </a:solidFill>
          <a:ln w="38100">
            <a:solidFill>
              <a:schemeClr val="tx1"/>
            </a:solidFill>
            <a:miter lim="800000"/>
            <a:headEnd/>
            <a:tailEnd/>
          </a:ln>
          <a:effectLst/>
        </p:spPr>
        <p:txBody>
          <a:bodyPr/>
          <a:lstStyle/>
          <a:p>
            <a:pPr marL="457200" indent="-457200" eaLnBrk="0" hangingPunct="0">
              <a:buClr>
                <a:schemeClr val="tx1"/>
              </a:buClr>
              <a:buSzPts val="1600"/>
              <a:buFont typeface="Comic Sans MS" pitchFamily="66" charset="0"/>
              <a:buNone/>
            </a:pPr>
            <a:r>
              <a:rPr lang="en-GB" sz="3600" b="1">
                <a:solidFill>
                  <a:srgbClr val="FF3300"/>
                </a:solidFill>
                <a:effectLst>
                  <a:outerShdw blurRad="38100" dist="38100" dir="2700000" algn="tl">
                    <a:srgbClr val="000000"/>
                  </a:outerShdw>
                </a:effectLst>
                <a:latin typeface="Comic Sans MS" pitchFamily="66" charset="0"/>
                <a:cs typeface="Courier New" pitchFamily="49" charset="0"/>
              </a:rPr>
              <a:t>Things to do</a:t>
            </a:r>
          </a:p>
          <a:p>
            <a:pPr marL="457200" indent="-457200" eaLnBrk="0" hangingPunct="0">
              <a:buClr>
                <a:schemeClr val="tx1"/>
              </a:buClr>
              <a:buSzPts val="1600"/>
              <a:buFont typeface="Comic Sans MS" pitchFamily="66" charset="0"/>
              <a:buNone/>
            </a:pPr>
            <a:endParaRPr lang="en-GB" sz="3600" b="1">
              <a:solidFill>
                <a:srgbClr val="FF3300"/>
              </a:solidFill>
              <a:effectLst>
                <a:outerShdw blurRad="38100" dist="38100" dir="2700000" algn="tl">
                  <a:srgbClr val="000000"/>
                </a:outerShdw>
              </a:effectLst>
              <a:latin typeface="Comic Sans MS" pitchFamily="66" charset="0"/>
              <a:cs typeface="Courier New" pitchFamily="49" charset="0"/>
            </a:endParaRPr>
          </a:p>
          <a:p>
            <a:pPr marL="457200" indent="-457200" eaLnBrk="0" hangingPunct="0">
              <a:buClr>
                <a:schemeClr val="tx1"/>
              </a:buClr>
              <a:buSzPts val="1600"/>
              <a:buFont typeface="Comic Sans MS" pitchFamily="66" charset="0"/>
              <a:buNone/>
            </a:pPr>
            <a:endParaRPr lang="en-GB" b="1">
              <a:effectLst>
                <a:outerShdw blurRad="38100" dist="38100" dir="2700000" algn="tl">
                  <a:srgbClr val="FFFFFF"/>
                </a:outerShdw>
              </a:effectLst>
              <a:latin typeface="Comic Sans MS" pitchFamily="66" charset="0"/>
              <a:cs typeface="Courier New" pitchFamily="49" charset="0"/>
            </a:endParaRPr>
          </a:p>
          <a:p>
            <a:pPr marL="457200" indent="-457200" eaLnBrk="0" hangingPunct="0">
              <a:buClr>
                <a:schemeClr val="tx1"/>
              </a:buClr>
              <a:buSzPts val="1600"/>
              <a:buFont typeface="Comic Sans MS" pitchFamily="66" charset="0"/>
              <a:buNone/>
            </a:pPr>
            <a:r>
              <a:rPr lang="en-GB" b="1">
                <a:effectLst>
                  <a:outerShdw blurRad="38100" dist="38100" dir="2700000" algn="tl">
                    <a:srgbClr val="FFFFFF"/>
                  </a:outerShdw>
                </a:effectLst>
                <a:latin typeface="Comic Sans MS" pitchFamily="66" charset="0"/>
                <a:cs typeface="Courier New" pitchFamily="49" charset="0"/>
              </a:rPr>
              <a:t>1  Richard has been accused of murdering his nephews in the Tower of London.</a:t>
            </a:r>
          </a:p>
          <a:p>
            <a:pPr marL="457200" indent="-457200" eaLnBrk="0" hangingPunct="0">
              <a:buClr>
                <a:schemeClr val="tx1"/>
              </a:buClr>
              <a:buSzPts val="1600"/>
              <a:buFont typeface="Comic Sans MS" pitchFamily="66" charset="0"/>
              <a:buNone/>
            </a:pPr>
            <a:r>
              <a:rPr lang="en-GB" b="1">
                <a:effectLst>
                  <a:outerShdw blurRad="38100" dist="38100" dir="2700000" algn="tl">
                    <a:srgbClr val="FFFFFF"/>
                  </a:outerShdw>
                </a:effectLst>
                <a:latin typeface="Comic Sans MS" pitchFamily="66" charset="0"/>
                <a:cs typeface="Courier New" pitchFamily="49" charset="0"/>
              </a:rPr>
              <a:t>	a Why do you think he might have done this?</a:t>
            </a:r>
          </a:p>
          <a:p>
            <a:pPr marL="457200" indent="-457200" eaLnBrk="0" hangingPunct="0">
              <a:buClr>
                <a:schemeClr val="tx1"/>
              </a:buClr>
              <a:buSzPts val="1600"/>
              <a:buFont typeface="Comic Sans MS" pitchFamily="66" charset="0"/>
              <a:buNone/>
            </a:pPr>
            <a:r>
              <a:rPr lang="en-GB" b="1">
                <a:effectLst>
                  <a:outerShdw blurRad="38100" dist="38100" dir="2700000" algn="tl">
                    <a:srgbClr val="FFFFFF"/>
                  </a:outerShdw>
                </a:effectLst>
                <a:latin typeface="Comic Sans MS" pitchFamily="66" charset="0"/>
                <a:cs typeface="Courier New" pitchFamily="49" charset="0"/>
              </a:rPr>
              <a:t>	b Can you think of any reasons why it might not have been a good idea for Richard to have the princes killed?</a:t>
            </a:r>
          </a:p>
          <a:p>
            <a:pPr marL="457200" indent="-457200" eaLnBrk="0" hangingPunct="0">
              <a:buClr>
                <a:schemeClr val="tx1"/>
              </a:buClr>
              <a:buSzPts val="1600"/>
              <a:buFont typeface="Comic Sans MS" pitchFamily="66" charset="0"/>
              <a:buNone/>
            </a:pPr>
            <a:endParaRPr lang="en-GB" b="1">
              <a:effectLst>
                <a:outerShdw blurRad="38100" dist="38100" dir="2700000" algn="tl">
                  <a:srgbClr val="FFFFFF"/>
                </a:outerShdw>
              </a:effectLst>
              <a:latin typeface="Comic Sans MS" pitchFamily="66" charset="0"/>
              <a:cs typeface="Courier New" pitchFamily="49" charset="0"/>
            </a:endParaRPr>
          </a:p>
          <a:p>
            <a:pPr marL="457200" indent="-457200" eaLnBrk="0" hangingPunct="0">
              <a:buClr>
                <a:schemeClr val="tx1"/>
              </a:buClr>
              <a:buSzPts val="1600"/>
              <a:buFont typeface="Comic Sans MS" pitchFamily="66" charset="0"/>
              <a:buNone/>
            </a:pPr>
            <a:r>
              <a:rPr lang="en-GB" b="1">
                <a:effectLst>
                  <a:outerShdw blurRad="38100" dist="38100" dir="2700000" algn="tl">
                    <a:srgbClr val="FFFFFF"/>
                  </a:outerShdw>
                </a:effectLst>
                <a:latin typeface="Comic Sans MS" pitchFamily="66" charset="0"/>
                <a:cs typeface="Courier New" pitchFamily="49" charset="0"/>
              </a:rPr>
              <a:t>2  a How does Source B say the princes died?</a:t>
            </a:r>
          </a:p>
          <a:p>
            <a:pPr marL="457200" indent="-457200" eaLnBrk="0" hangingPunct="0">
              <a:buClr>
                <a:schemeClr val="tx1"/>
              </a:buClr>
              <a:buSzPts val="1600"/>
              <a:buFont typeface="Comic Sans MS" pitchFamily="66" charset="0"/>
              <a:buNone/>
            </a:pPr>
            <a:r>
              <a:rPr lang="en-GB" b="1">
                <a:effectLst>
                  <a:outerShdw blurRad="38100" dist="38100" dir="2700000" algn="tl">
                    <a:srgbClr val="FFFFFF"/>
                  </a:outerShdw>
                </a:effectLst>
                <a:latin typeface="Comic Sans MS" pitchFamily="66" charset="0"/>
                <a:cs typeface="Courier New" pitchFamily="49" charset="0"/>
              </a:rPr>
              <a:t>    b The author of Source B was Sir Thomas More. During the reign of Henry VIII (Henry Tudor’s son) More was a senior member of the government. Do you think this might alter what he said about the death of the princes?	</a:t>
            </a:r>
          </a:p>
          <a:p>
            <a:pPr marL="457200" indent="-457200" eaLnBrk="0" hangingPunct="0">
              <a:buClr>
                <a:schemeClr val="tx1"/>
              </a:buClr>
              <a:buSzPts val="1600"/>
              <a:buFontTx/>
              <a:buChar char="-"/>
            </a:pPr>
            <a:r>
              <a:rPr lang="en-GB" b="1">
                <a:effectLst>
                  <a:outerShdw blurRad="38100" dist="38100" dir="2700000" algn="tl">
                    <a:srgbClr val="FFFFFF"/>
                  </a:outerShdw>
                </a:effectLst>
                <a:latin typeface="Comic Sans MS" pitchFamily="66" charset="0"/>
                <a:cs typeface="Courier New" pitchFamily="49" charset="0"/>
              </a:rPr>
              <a:t>	</a:t>
            </a:r>
            <a:endParaRPr lang="en-GB" b="1">
              <a:effectLst>
                <a:outerShdw blurRad="38100" dist="38100" dir="2700000" algn="tl">
                  <a:srgbClr val="FFFFFF"/>
                </a:outerShdw>
              </a:effectLst>
              <a:latin typeface="Comic Sans MS" pitchFamily="66" charset="0"/>
              <a:cs typeface="Times New Roman" pitchFamily="18" charset="0"/>
            </a:endParaRPr>
          </a:p>
        </p:txBody>
      </p:sp>
      <p:pic>
        <p:nvPicPr>
          <p:cNvPr id="27654" name="Picture 6" descr="henry_army_title"/>
          <p:cNvPicPr>
            <a:picLocks noChangeAspect="1" noChangeArrowheads="1"/>
          </p:cNvPicPr>
          <p:nvPr/>
        </p:nvPicPr>
        <p:blipFill>
          <a:blip r:embed="rId2" cstate="print"/>
          <a:srcRect/>
          <a:stretch>
            <a:fillRect/>
          </a:stretch>
        </p:blipFill>
        <p:spPr bwMode="auto">
          <a:xfrm>
            <a:off x="5334000" y="381000"/>
            <a:ext cx="3314700" cy="1270000"/>
          </a:xfrm>
          <a:prstGeom prst="rect">
            <a:avLst/>
          </a:prstGeom>
          <a:noFill/>
          <a:ln w="28575">
            <a:solidFill>
              <a:srgbClr val="000000"/>
            </a:solid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7650">
                                            <p:bg/>
                                          </p:spTgt>
                                        </p:tgtEl>
                                        <p:attrNameLst>
                                          <p:attrName>style.visibility</p:attrName>
                                        </p:attrNameLst>
                                      </p:cBhvr>
                                      <p:to>
                                        <p:strVal val="visible"/>
                                      </p:to>
                                    </p:set>
                                    <p:anim calcmode="lin" valueType="num">
                                      <p:cBhvr>
                                        <p:cTn id="7" dur="300" fill="hold"/>
                                        <p:tgtEl>
                                          <p:spTgt spid="27650">
                                            <p:bg/>
                                          </p:spTgt>
                                        </p:tgtEl>
                                        <p:attrNameLst>
                                          <p:attrName>ppt_w</p:attrName>
                                        </p:attrNameLst>
                                      </p:cBhvr>
                                      <p:tavLst>
                                        <p:tav tm="0">
                                          <p:val>
                                            <p:fltVal val="0"/>
                                          </p:val>
                                        </p:tav>
                                        <p:tav tm="100000">
                                          <p:val>
                                            <p:strVal val="#ppt_w"/>
                                          </p:val>
                                        </p:tav>
                                      </p:tavLst>
                                    </p:anim>
                                    <p:anim calcmode="lin" valueType="num">
                                      <p:cBhvr>
                                        <p:cTn id="8" dur="300" fill="hold"/>
                                        <p:tgtEl>
                                          <p:spTgt spid="27650">
                                            <p:bg/>
                                          </p:spTgt>
                                        </p:tgtEl>
                                        <p:attrNameLst>
                                          <p:attrName>ppt_h</p:attrName>
                                        </p:attrNameLst>
                                      </p:cBhvr>
                                      <p:tavLst>
                                        <p:tav tm="0">
                                          <p:val>
                                            <p:strVal val="#ppt_h"/>
                                          </p:val>
                                        </p:tav>
                                        <p:tav tm="100000">
                                          <p:val>
                                            <p:strVal val="#ppt_h"/>
                                          </p:val>
                                        </p:tav>
                                      </p:tavLst>
                                    </p:anim>
                                  </p:childTnLst>
                                </p:cTn>
                              </p:par>
                            </p:childTnLst>
                          </p:cTn>
                        </p:par>
                        <p:par>
                          <p:cTn id="9" fill="hold">
                            <p:stCondLst>
                              <p:cond delay="300"/>
                            </p:stCondLst>
                            <p:childTnLst>
                              <p:par>
                                <p:cTn id="10" presetID="17" presetClass="entr" presetSubtype="10" fill="hold" grpId="0" nodeType="afterEffect">
                                  <p:stCondLst>
                                    <p:cond delay="0"/>
                                  </p:stCondLst>
                                  <p:iterate type="wd">
                                    <p:tmPct val="100000"/>
                                  </p:iterate>
                                  <p:childTnLst>
                                    <p:set>
                                      <p:cBhvr>
                                        <p:cTn id="11" dur="1" fill="hold">
                                          <p:stCondLst>
                                            <p:cond delay="0"/>
                                          </p:stCondLst>
                                        </p:cTn>
                                        <p:tgtEl>
                                          <p:spTgt spid="27650">
                                            <p:txEl>
                                              <p:pRg st="0" end="0"/>
                                            </p:txEl>
                                          </p:spTgt>
                                        </p:tgtEl>
                                        <p:attrNameLst>
                                          <p:attrName>style.visibility</p:attrName>
                                        </p:attrNameLst>
                                      </p:cBhvr>
                                      <p:to>
                                        <p:strVal val="visible"/>
                                      </p:to>
                                    </p:set>
                                    <p:anim calcmode="lin" valueType="num">
                                      <p:cBhvr>
                                        <p:cTn id="12" dur="300" fill="hold"/>
                                        <p:tgtEl>
                                          <p:spTgt spid="27650">
                                            <p:txEl>
                                              <p:pRg st="0" end="0"/>
                                            </p:txEl>
                                          </p:spTgt>
                                        </p:tgtEl>
                                        <p:attrNameLst>
                                          <p:attrName>ppt_w</p:attrName>
                                        </p:attrNameLst>
                                      </p:cBhvr>
                                      <p:tavLst>
                                        <p:tav tm="0">
                                          <p:val>
                                            <p:fltVal val="0"/>
                                          </p:val>
                                        </p:tav>
                                        <p:tav tm="100000">
                                          <p:val>
                                            <p:strVal val="#ppt_w"/>
                                          </p:val>
                                        </p:tav>
                                      </p:tavLst>
                                    </p:anim>
                                    <p:anim calcmode="lin" valueType="num">
                                      <p:cBhvr>
                                        <p:cTn id="13" dur="300" fill="hold"/>
                                        <p:tgtEl>
                                          <p:spTgt spid="27650">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200"/>
                            </p:stCondLst>
                            <p:childTnLst>
                              <p:par>
                                <p:cTn id="15" presetID="17" presetClass="entr" presetSubtype="10" fill="hold" grpId="0" nodeType="afterEffect">
                                  <p:stCondLst>
                                    <p:cond delay="0"/>
                                  </p:stCondLst>
                                  <p:iterate type="wd">
                                    <p:tmPct val="100000"/>
                                  </p:iterate>
                                  <p:childTnLst>
                                    <p:set>
                                      <p:cBhvr>
                                        <p:cTn id="16" dur="1" fill="hold">
                                          <p:stCondLst>
                                            <p:cond delay="0"/>
                                          </p:stCondLst>
                                        </p:cTn>
                                        <p:tgtEl>
                                          <p:spTgt spid="27650">
                                            <p:txEl>
                                              <p:pRg st="3" end="3"/>
                                            </p:txEl>
                                          </p:spTgt>
                                        </p:tgtEl>
                                        <p:attrNameLst>
                                          <p:attrName>style.visibility</p:attrName>
                                        </p:attrNameLst>
                                      </p:cBhvr>
                                      <p:to>
                                        <p:strVal val="visible"/>
                                      </p:to>
                                    </p:set>
                                    <p:anim calcmode="lin" valueType="num">
                                      <p:cBhvr>
                                        <p:cTn id="17" dur="300" fill="hold"/>
                                        <p:tgtEl>
                                          <p:spTgt spid="27650">
                                            <p:txEl>
                                              <p:pRg st="3" end="3"/>
                                            </p:txEl>
                                          </p:spTgt>
                                        </p:tgtEl>
                                        <p:attrNameLst>
                                          <p:attrName>ppt_w</p:attrName>
                                        </p:attrNameLst>
                                      </p:cBhvr>
                                      <p:tavLst>
                                        <p:tav tm="0">
                                          <p:val>
                                            <p:fltVal val="0"/>
                                          </p:val>
                                        </p:tav>
                                        <p:tav tm="100000">
                                          <p:val>
                                            <p:strVal val="#ppt_w"/>
                                          </p:val>
                                        </p:tav>
                                      </p:tavLst>
                                    </p:anim>
                                    <p:anim calcmode="lin" valueType="num">
                                      <p:cBhvr>
                                        <p:cTn id="18" dur="300" fill="hold"/>
                                        <p:tgtEl>
                                          <p:spTgt spid="27650">
                                            <p:txEl>
                                              <p:pRg st="3" end="3"/>
                                            </p:txEl>
                                          </p:spTgt>
                                        </p:tgtEl>
                                        <p:attrNameLst>
                                          <p:attrName>ppt_h</p:attrName>
                                        </p:attrNameLst>
                                      </p:cBhvr>
                                      <p:tavLst>
                                        <p:tav tm="0">
                                          <p:val>
                                            <p:strVal val="#ppt_h"/>
                                          </p:val>
                                        </p:tav>
                                        <p:tav tm="100000">
                                          <p:val>
                                            <p:strVal val="#ppt_h"/>
                                          </p:val>
                                        </p:tav>
                                      </p:tavLst>
                                    </p:anim>
                                  </p:childTnLst>
                                </p:cTn>
                              </p:par>
                            </p:childTnLst>
                          </p:cTn>
                        </p:par>
                        <p:par>
                          <p:cTn id="19" fill="hold">
                            <p:stCondLst>
                              <p:cond delay="5700"/>
                            </p:stCondLst>
                            <p:childTnLst>
                              <p:par>
                                <p:cTn id="20" presetID="17" presetClass="entr" presetSubtype="10" fill="hold" grpId="0" nodeType="afterEffect">
                                  <p:stCondLst>
                                    <p:cond delay="0"/>
                                  </p:stCondLst>
                                  <p:iterate type="wd">
                                    <p:tmPct val="100000"/>
                                  </p:iterate>
                                  <p:childTnLst>
                                    <p:set>
                                      <p:cBhvr>
                                        <p:cTn id="21" dur="1" fill="hold">
                                          <p:stCondLst>
                                            <p:cond delay="0"/>
                                          </p:stCondLst>
                                        </p:cTn>
                                        <p:tgtEl>
                                          <p:spTgt spid="27650">
                                            <p:txEl>
                                              <p:pRg st="4" end="4"/>
                                            </p:txEl>
                                          </p:spTgt>
                                        </p:tgtEl>
                                        <p:attrNameLst>
                                          <p:attrName>style.visibility</p:attrName>
                                        </p:attrNameLst>
                                      </p:cBhvr>
                                      <p:to>
                                        <p:strVal val="visible"/>
                                      </p:to>
                                    </p:set>
                                    <p:anim calcmode="lin" valueType="num">
                                      <p:cBhvr>
                                        <p:cTn id="22" dur="300" fill="hold"/>
                                        <p:tgtEl>
                                          <p:spTgt spid="27650">
                                            <p:txEl>
                                              <p:pRg st="4" end="4"/>
                                            </p:txEl>
                                          </p:spTgt>
                                        </p:tgtEl>
                                        <p:attrNameLst>
                                          <p:attrName>ppt_w</p:attrName>
                                        </p:attrNameLst>
                                      </p:cBhvr>
                                      <p:tavLst>
                                        <p:tav tm="0">
                                          <p:val>
                                            <p:fltVal val="0"/>
                                          </p:val>
                                        </p:tav>
                                        <p:tav tm="100000">
                                          <p:val>
                                            <p:strVal val="#ppt_w"/>
                                          </p:val>
                                        </p:tav>
                                      </p:tavLst>
                                    </p:anim>
                                    <p:anim calcmode="lin" valueType="num">
                                      <p:cBhvr>
                                        <p:cTn id="23" dur="300" fill="hold"/>
                                        <p:tgtEl>
                                          <p:spTgt spid="27650">
                                            <p:txEl>
                                              <p:pRg st="4" end="4"/>
                                            </p:txEl>
                                          </p:spTgt>
                                        </p:tgtEl>
                                        <p:attrNameLst>
                                          <p:attrName>ppt_h</p:attrName>
                                        </p:attrNameLst>
                                      </p:cBhvr>
                                      <p:tavLst>
                                        <p:tav tm="0">
                                          <p:val>
                                            <p:strVal val="#ppt_h"/>
                                          </p:val>
                                        </p:tav>
                                        <p:tav tm="100000">
                                          <p:val>
                                            <p:strVal val="#ppt_h"/>
                                          </p:val>
                                        </p:tav>
                                      </p:tavLst>
                                    </p:anim>
                                  </p:childTnLst>
                                </p:cTn>
                              </p:par>
                            </p:childTnLst>
                          </p:cTn>
                        </p:par>
                        <p:par>
                          <p:cTn id="24" fill="hold">
                            <p:stCondLst>
                              <p:cond delay="9000"/>
                            </p:stCondLst>
                            <p:childTnLst>
                              <p:par>
                                <p:cTn id="25" presetID="17" presetClass="entr" presetSubtype="10" fill="hold" grpId="0" nodeType="afterEffect">
                                  <p:stCondLst>
                                    <p:cond delay="0"/>
                                  </p:stCondLst>
                                  <p:iterate type="wd">
                                    <p:tmPct val="100000"/>
                                  </p:iterate>
                                  <p:childTnLst>
                                    <p:set>
                                      <p:cBhvr>
                                        <p:cTn id="26" dur="1" fill="hold">
                                          <p:stCondLst>
                                            <p:cond delay="0"/>
                                          </p:stCondLst>
                                        </p:cTn>
                                        <p:tgtEl>
                                          <p:spTgt spid="27650">
                                            <p:txEl>
                                              <p:pRg st="5" end="5"/>
                                            </p:txEl>
                                          </p:spTgt>
                                        </p:tgtEl>
                                        <p:attrNameLst>
                                          <p:attrName>style.visibility</p:attrName>
                                        </p:attrNameLst>
                                      </p:cBhvr>
                                      <p:to>
                                        <p:strVal val="visible"/>
                                      </p:to>
                                    </p:set>
                                    <p:anim calcmode="lin" valueType="num">
                                      <p:cBhvr>
                                        <p:cTn id="27" dur="300" fill="hold"/>
                                        <p:tgtEl>
                                          <p:spTgt spid="27650">
                                            <p:txEl>
                                              <p:pRg st="5" end="5"/>
                                            </p:txEl>
                                          </p:spTgt>
                                        </p:tgtEl>
                                        <p:attrNameLst>
                                          <p:attrName>ppt_w</p:attrName>
                                        </p:attrNameLst>
                                      </p:cBhvr>
                                      <p:tavLst>
                                        <p:tav tm="0">
                                          <p:val>
                                            <p:fltVal val="0"/>
                                          </p:val>
                                        </p:tav>
                                        <p:tav tm="100000">
                                          <p:val>
                                            <p:strVal val="#ppt_w"/>
                                          </p:val>
                                        </p:tav>
                                      </p:tavLst>
                                    </p:anim>
                                    <p:anim calcmode="lin" valueType="num">
                                      <p:cBhvr>
                                        <p:cTn id="28" dur="300" fill="hold"/>
                                        <p:tgtEl>
                                          <p:spTgt spid="27650">
                                            <p:txEl>
                                              <p:pRg st="5" end="5"/>
                                            </p:txEl>
                                          </p:spTgt>
                                        </p:tgtEl>
                                        <p:attrNameLst>
                                          <p:attrName>ppt_h</p:attrName>
                                        </p:attrNameLst>
                                      </p:cBhvr>
                                      <p:tavLst>
                                        <p:tav tm="0">
                                          <p:val>
                                            <p:strVal val="#ppt_h"/>
                                          </p:val>
                                        </p:tav>
                                        <p:tav tm="100000">
                                          <p:val>
                                            <p:strVal val="#ppt_h"/>
                                          </p:val>
                                        </p:tav>
                                      </p:tavLst>
                                    </p:anim>
                                  </p:childTnLst>
                                </p:cTn>
                              </p:par>
                            </p:childTnLst>
                          </p:cTn>
                        </p:par>
                        <p:par>
                          <p:cTn id="29" fill="hold">
                            <p:stCondLst>
                              <p:cond delay="16200"/>
                            </p:stCondLst>
                            <p:childTnLst>
                              <p:par>
                                <p:cTn id="30" presetID="17" presetClass="entr" presetSubtype="10" fill="hold" grpId="0" nodeType="afterEffect">
                                  <p:stCondLst>
                                    <p:cond delay="0"/>
                                  </p:stCondLst>
                                  <p:iterate type="wd">
                                    <p:tmPct val="100000"/>
                                  </p:iterate>
                                  <p:childTnLst>
                                    <p:set>
                                      <p:cBhvr>
                                        <p:cTn id="31" dur="1" fill="hold">
                                          <p:stCondLst>
                                            <p:cond delay="0"/>
                                          </p:stCondLst>
                                        </p:cTn>
                                        <p:tgtEl>
                                          <p:spTgt spid="27650">
                                            <p:txEl>
                                              <p:pRg st="7" end="7"/>
                                            </p:txEl>
                                          </p:spTgt>
                                        </p:tgtEl>
                                        <p:attrNameLst>
                                          <p:attrName>style.visibility</p:attrName>
                                        </p:attrNameLst>
                                      </p:cBhvr>
                                      <p:to>
                                        <p:strVal val="visible"/>
                                      </p:to>
                                    </p:set>
                                    <p:anim calcmode="lin" valueType="num">
                                      <p:cBhvr>
                                        <p:cTn id="32" dur="300" fill="hold"/>
                                        <p:tgtEl>
                                          <p:spTgt spid="27650">
                                            <p:txEl>
                                              <p:pRg st="7" end="7"/>
                                            </p:txEl>
                                          </p:spTgt>
                                        </p:tgtEl>
                                        <p:attrNameLst>
                                          <p:attrName>ppt_w</p:attrName>
                                        </p:attrNameLst>
                                      </p:cBhvr>
                                      <p:tavLst>
                                        <p:tav tm="0">
                                          <p:val>
                                            <p:fltVal val="0"/>
                                          </p:val>
                                        </p:tav>
                                        <p:tav tm="100000">
                                          <p:val>
                                            <p:strVal val="#ppt_w"/>
                                          </p:val>
                                        </p:tav>
                                      </p:tavLst>
                                    </p:anim>
                                    <p:anim calcmode="lin" valueType="num">
                                      <p:cBhvr>
                                        <p:cTn id="33" dur="300" fill="hold"/>
                                        <p:tgtEl>
                                          <p:spTgt spid="27650">
                                            <p:txEl>
                                              <p:pRg st="7" end="7"/>
                                            </p:txEl>
                                          </p:spTgt>
                                        </p:tgtEl>
                                        <p:attrNameLst>
                                          <p:attrName>ppt_h</p:attrName>
                                        </p:attrNameLst>
                                      </p:cBhvr>
                                      <p:tavLst>
                                        <p:tav tm="0">
                                          <p:val>
                                            <p:strVal val="#ppt_h"/>
                                          </p:val>
                                        </p:tav>
                                        <p:tav tm="100000">
                                          <p:val>
                                            <p:strVal val="#ppt_h"/>
                                          </p:val>
                                        </p:tav>
                                      </p:tavLst>
                                    </p:anim>
                                  </p:childTnLst>
                                </p:cTn>
                              </p:par>
                            </p:childTnLst>
                          </p:cTn>
                        </p:par>
                        <p:par>
                          <p:cTn id="34" fill="hold">
                            <p:stCondLst>
                              <p:cond delay="19500"/>
                            </p:stCondLst>
                            <p:childTnLst>
                              <p:par>
                                <p:cTn id="35" presetID="17" presetClass="entr" presetSubtype="10" fill="hold" grpId="0" nodeType="afterEffect">
                                  <p:stCondLst>
                                    <p:cond delay="0"/>
                                  </p:stCondLst>
                                  <p:iterate type="wd">
                                    <p:tmPct val="100000"/>
                                  </p:iterate>
                                  <p:childTnLst>
                                    <p:set>
                                      <p:cBhvr>
                                        <p:cTn id="36" dur="1" fill="hold">
                                          <p:stCondLst>
                                            <p:cond delay="0"/>
                                          </p:stCondLst>
                                        </p:cTn>
                                        <p:tgtEl>
                                          <p:spTgt spid="27650">
                                            <p:txEl>
                                              <p:pRg st="8" end="8"/>
                                            </p:txEl>
                                          </p:spTgt>
                                        </p:tgtEl>
                                        <p:attrNameLst>
                                          <p:attrName>style.visibility</p:attrName>
                                        </p:attrNameLst>
                                      </p:cBhvr>
                                      <p:to>
                                        <p:strVal val="visible"/>
                                      </p:to>
                                    </p:set>
                                    <p:anim calcmode="lin" valueType="num">
                                      <p:cBhvr>
                                        <p:cTn id="37" dur="300" fill="hold"/>
                                        <p:tgtEl>
                                          <p:spTgt spid="27650">
                                            <p:txEl>
                                              <p:pRg st="8" end="8"/>
                                            </p:txEl>
                                          </p:spTgt>
                                        </p:tgtEl>
                                        <p:attrNameLst>
                                          <p:attrName>ppt_w</p:attrName>
                                        </p:attrNameLst>
                                      </p:cBhvr>
                                      <p:tavLst>
                                        <p:tav tm="0">
                                          <p:val>
                                            <p:fltVal val="0"/>
                                          </p:val>
                                        </p:tav>
                                        <p:tav tm="100000">
                                          <p:val>
                                            <p:strVal val="#ppt_w"/>
                                          </p:val>
                                        </p:tav>
                                      </p:tavLst>
                                    </p:anim>
                                    <p:anim calcmode="lin" valueType="num">
                                      <p:cBhvr>
                                        <p:cTn id="38" dur="300" fill="hold"/>
                                        <p:tgtEl>
                                          <p:spTgt spid="27650">
                                            <p:txEl>
                                              <p:pRg st="8" end="8"/>
                                            </p:txEl>
                                          </p:spTgt>
                                        </p:tgtEl>
                                        <p:attrNameLst>
                                          <p:attrName>ppt_h</p:attrName>
                                        </p:attrNameLst>
                                      </p:cBhvr>
                                      <p:tavLst>
                                        <p:tav tm="0">
                                          <p:val>
                                            <p:strVal val="#ppt_h"/>
                                          </p:val>
                                        </p:tav>
                                        <p:tav tm="100000">
                                          <p:val>
                                            <p:strVal val="#ppt_h"/>
                                          </p:val>
                                        </p:tav>
                                      </p:tavLst>
                                    </p:anim>
                                  </p:childTnLst>
                                </p:cTn>
                              </p:par>
                            </p:childTnLst>
                          </p:cTn>
                        </p:par>
                        <p:par>
                          <p:cTn id="39" fill="hold">
                            <p:stCondLst>
                              <p:cond delay="33900"/>
                            </p:stCondLst>
                            <p:childTnLst>
                              <p:par>
                                <p:cTn id="40" presetID="17" presetClass="entr" presetSubtype="10" fill="hold" grpId="0" nodeType="afterEffect">
                                  <p:stCondLst>
                                    <p:cond delay="0"/>
                                  </p:stCondLst>
                                  <p:iterate type="wd">
                                    <p:tmPct val="100000"/>
                                  </p:iterate>
                                  <p:childTnLst>
                                    <p:set>
                                      <p:cBhvr>
                                        <p:cTn id="41" dur="1" fill="hold">
                                          <p:stCondLst>
                                            <p:cond delay="0"/>
                                          </p:stCondLst>
                                        </p:cTn>
                                        <p:tgtEl>
                                          <p:spTgt spid="27650">
                                            <p:txEl>
                                              <p:pRg st="9" end="9"/>
                                            </p:txEl>
                                          </p:spTgt>
                                        </p:tgtEl>
                                        <p:attrNameLst>
                                          <p:attrName>style.visibility</p:attrName>
                                        </p:attrNameLst>
                                      </p:cBhvr>
                                      <p:to>
                                        <p:strVal val="visible"/>
                                      </p:to>
                                    </p:set>
                                    <p:anim calcmode="lin" valueType="num">
                                      <p:cBhvr>
                                        <p:cTn id="42" dur="300" fill="hold"/>
                                        <p:tgtEl>
                                          <p:spTgt spid="27650">
                                            <p:txEl>
                                              <p:pRg st="9" end="9"/>
                                            </p:txEl>
                                          </p:spTgt>
                                        </p:tgtEl>
                                        <p:attrNameLst>
                                          <p:attrName>ppt_w</p:attrName>
                                        </p:attrNameLst>
                                      </p:cBhvr>
                                      <p:tavLst>
                                        <p:tav tm="0">
                                          <p:val>
                                            <p:fltVal val="0"/>
                                          </p:val>
                                        </p:tav>
                                        <p:tav tm="100000">
                                          <p:val>
                                            <p:strVal val="#ppt_w"/>
                                          </p:val>
                                        </p:tav>
                                      </p:tavLst>
                                    </p:anim>
                                    <p:anim calcmode="lin" valueType="num">
                                      <p:cBhvr>
                                        <p:cTn id="43" dur="300" fill="hold"/>
                                        <p:tgtEl>
                                          <p:spTgt spid="27650">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nimBg="1"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bosworth-m"/>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War of the Roses2"/>
          <p:cNvPicPr>
            <a:picLocks noChangeAspect="1" noChangeArrowheads="1"/>
          </p:cNvPicPr>
          <p:nvPr/>
        </p:nvPicPr>
        <p:blipFill>
          <a:blip r:embed="rId2" cstate="print"/>
          <a:srcRect/>
          <a:stretch>
            <a:fillRect/>
          </a:stretch>
        </p:blipFill>
        <p:spPr bwMode="auto">
          <a:xfrm>
            <a:off x="0" y="0"/>
            <a:ext cx="7164388" cy="6602413"/>
          </a:xfrm>
          <a:prstGeom prst="rect">
            <a:avLst/>
          </a:prstGeom>
          <a:noFill/>
        </p:spPr>
      </p:pic>
      <p:pic>
        <p:nvPicPr>
          <p:cNvPr id="52229" name="Picture 5" descr="wars_of_the_roses"/>
          <p:cNvPicPr>
            <a:picLocks noChangeAspect="1" noChangeArrowheads="1"/>
          </p:cNvPicPr>
          <p:nvPr/>
        </p:nvPicPr>
        <p:blipFill>
          <a:blip r:embed="rId3" cstate="print"/>
          <a:srcRect/>
          <a:stretch>
            <a:fillRect/>
          </a:stretch>
        </p:blipFill>
        <p:spPr bwMode="auto">
          <a:xfrm>
            <a:off x="7164388" y="260350"/>
            <a:ext cx="1739900" cy="3175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79388" y="188913"/>
            <a:ext cx="8713787" cy="1143000"/>
          </a:xfrm>
          <a:prstGeom prst="rect">
            <a:avLst/>
          </a:prstGeom>
          <a:noFill/>
          <a:ln w="9525">
            <a:noFill/>
            <a:miter lim="800000"/>
            <a:headEnd/>
            <a:tailEnd/>
          </a:ln>
          <a:effectLst/>
        </p:spPr>
        <p:txBody>
          <a:bodyPr anchor="ctr"/>
          <a:lstStyle/>
          <a:p>
            <a:r>
              <a:rPr lang="en-GB" sz="3200" b="1" u="sng" dirty="0">
                <a:solidFill>
                  <a:srgbClr val="FF3300"/>
                </a:solidFill>
                <a:latin typeface="Arial" pitchFamily="34" charset="0"/>
              </a:rPr>
              <a:t>Henry VII - The Wars of the Roses -  pg 56</a:t>
            </a:r>
            <a:br>
              <a:rPr lang="en-GB" sz="3200" b="1" u="sng" dirty="0">
                <a:solidFill>
                  <a:srgbClr val="FF3300"/>
                </a:solidFill>
                <a:latin typeface="Arial" pitchFamily="34" charset="0"/>
              </a:rPr>
            </a:br>
            <a:r>
              <a:rPr lang="en-GB" b="1" u="sng" dirty="0" smtClean="0">
                <a:latin typeface="Arial" pitchFamily="34" charset="0"/>
              </a:rPr>
              <a:t>24</a:t>
            </a:r>
            <a:r>
              <a:rPr lang="en-GB" b="1" u="sng" baseline="30000" dirty="0" smtClean="0">
                <a:latin typeface="Arial" pitchFamily="34" charset="0"/>
              </a:rPr>
              <a:t>hth</a:t>
            </a:r>
            <a:r>
              <a:rPr lang="en-GB" b="1" u="sng" dirty="0" smtClean="0">
                <a:latin typeface="Arial" pitchFamily="34" charset="0"/>
              </a:rPr>
              <a:t> November </a:t>
            </a:r>
            <a:r>
              <a:rPr lang="en-GB" b="1" u="sng" dirty="0">
                <a:latin typeface="Arial" pitchFamily="34" charset="0"/>
              </a:rPr>
              <a:t>2009</a:t>
            </a:r>
            <a:br>
              <a:rPr lang="en-GB" b="1" u="sng" dirty="0">
                <a:latin typeface="Arial" pitchFamily="34" charset="0"/>
              </a:rPr>
            </a:br>
            <a:r>
              <a:rPr lang="en-GB" b="1" u="sng" dirty="0">
                <a:latin typeface="Arial" pitchFamily="34" charset="0"/>
              </a:rPr>
              <a:t>Learning Goals</a:t>
            </a:r>
          </a:p>
        </p:txBody>
      </p:sp>
      <p:sp>
        <p:nvSpPr>
          <p:cNvPr id="35843" name="Text Box 3"/>
          <p:cNvSpPr txBox="1">
            <a:spLocks noChangeArrowheads="1"/>
          </p:cNvSpPr>
          <p:nvPr/>
        </p:nvSpPr>
        <p:spPr bwMode="auto">
          <a:xfrm>
            <a:off x="179388" y="1700213"/>
            <a:ext cx="8785225" cy="4511675"/>
          </a:xfrm>
          <a:prstGeom prst="rect">
            <a:avLst/>
          </a:prstGeom>
          <a:noFill/>
          <a:ln w="38100">
            <a:solidFill>
              <a:schemeClr val="tx1"/>
            </a:solidFill>
            <a:miter lim="800000"/>
            <a:headEnd/>
            <a:tailEnd/>
          </a:ln>
          <a:effectLst/>
        </p:spPr>
        <p:txBody>
          <a:bodyPr>
            <a:spAutoFit/>
          </a:bodyPr>
          <a:lstStyle/>
          <a:p>
            <a:pPr marL="457200" indent="-457200">
              <a:spcBef>
                <a:spcPct val="50000"/>
              </a:spcBef>
              <a:buFontTx/>
              <a:buAutoNum type="arabicPeriod"/>
            </a:pPr>
            <a:r>
              <a:rPr lang="en-US" b="1" dirty="0">
                <a:latin typeface="Arial" pitchFamily="34" charset="0"/>
              </a:rPr>
              <a:t>Explain how Henry Tudor became </a:t>
            </a:r>
            <a:r>
              <a:rPr lang="en-US" b="1" dirty="0" smtClean="0">
                <a:latin typeface="Arial" pitchFamily="34" charset="0"/>
              </a:rPr>
              <a:t>king Henry VII.</a:t>
            </a:r>
            <a:r>
              <a:rPr lang="en-US" dirty="0" smtClean="0">
                <a:latin typeface="Arial" pitchFamily="34" charset="0"/>
              </a:rPr>
              <a:t> </a:t>
            </a:r>
            <a:endParaRPr lang="en-US" dirty="0">
              <a:latin typeface="Arial" pitchFamily="34" charset="0"/>
            </a:endParaRPr>
          </a:p>
          <a:p>
            <a:pPr marL="457200" indent="-457200">
              <a:spcBef>
                <a:spcPct val="50000"/>
              </a:spcBef>
            </a:pPr>
            <a:r>
              <a:rPr lang="en-US" b="1" dirty="0">
                <a:latin typeface="Arial" pitchFamily="34" charset="0"/>
              </a:rPr>
              <a:t>Answer Questions 1 and 2 from blue boxes.</a:t>
            </a:r>
          </a:p>
          <a:p>
            <a:pPr marL="457200" indent="-457200">
              <a:spcBef>
                <a:spcPct val="50000"/>
              </a:spcBef>
            </a:pPr>
            <a:r>
              <a:rPr lang="en-US" b="1" dirty="0">
                <a:latin typeface="Arial" pitchFamily="34" charset="0"/>
              </a:rPr>
              <a:t>2. Copy and </a:t>
            </a:r>
            <a:r>
              <a:rPr lang="en-US" b="1" dirty="0" err="1">
                <a:latin typeface="Arial" pitchFamily="34" charset="0"/>
              </a:rPr>
              <a:t>colour</a:t>
            </a:r>
            <a:r>
              <a:rPr lang="en-US" b="1" dirty="0">
                <a:latin typeface="Arial" pitchFamily="34" charset="0"/>
              </a:rPr>
              <a:t> Fig 1 roses from pg 56</a:t>
            </a:r>
          </a:p>
          <a:p>
            <a:pPr marL="457200" indent="-457200">
              <a:spcBef>
                <a:spcPct val="50000"/>
              </a:spcBef>
            </a:pPr>
            <a:r>
              <a:rPr lang="en-US" b="1" dirty="0">
                <a:latin typeface="Arial" pitchFamily="34" charset="0"/>
              </a:rPr>
              <a:t>3. Explain how Henry dealt with issues of (i) </a:t>
            </a:r>
            <a:r>
              <a:rPr lang="en-US" b="1" u="sng" dirty="0">
                <a:latin typeface="Arial" pitchFamily="34" charset="0"/>
              </a:rPr>
              <a:t>nobles</a:t>
            </a:r>
            <a:r>
              <a:rPr lang="en-US" b="1" dirty="0">
                <a:latin typeface="Arial" pitchFamily="34" charset="0"/>
              </a:rPr>
              <a:t> (ii) </a:t>
            </a:r>
            <a:r>
              <a:rPr lang="en-US" b="1" u="sng" dirty="0">
                <a:latin typeface="Arial" pitchFamily="34" charset="0"/>
              </a:rPr>
              <a:t>money</a:t>
            </a:r>
            <a:r>
              <a:rPr lang="en-US" b="1" dirty="0">
                <a:latin typeface="Arial" pitchFamily="34" charset="0"/>
              </a:rPr>
              <a:t> (iii) </a:t>
            </a:r>
            <a:r>
              <a:rPr lang="en-US" b="1" u="sng" dirty="0">
                <a:latin typeface="Arial" pitchFamily="34" charset="0"/>
              </a:rPr>
              <a:t>trade</a:t>
            </a:r>
            <a:r>
              <a:rPr lang="en-US" b="1" dirty="0">
                <a:latin typeface="Arial" pitchFamily="34" charset="0"/>
              </a:rPr>
              <a:t> and (iv) </a:t>
            </a:r>
            <a:r>
              <a:rPr lang="en-US" b="1" u="sng" dirty="0">
                <a:latin typeface="Arial" pitchFamily="34" charset="0"/>
              </a:rPr>
              <a:t>foreign countries pg </a:t>
            </a:r>
            <a:r>
              <a:rPr lang="en-US" b="1" u="sng" dirty="0" smtClean="0">
                <a:latin typeface="Arial" pitchFamily="34" charset="0"/>
              </a:rPr>
              <a:t>63</a:t>
            </a:r>
            <a:endParaRPr lang="en-US" b="1" u="sng" dirty="0">
              <a:latin typeface="Arial" pitchFamily="34" charset="0"/>
            </a:endParaRPr>
          </a:p>
          <a:p>
            <a:pPr marL="457200" indent="-457200">
              <a:spcBef>
                <a:spcPct val="50000"/>
              </a:spcBef>
            </a:pPr>
            <a:r>
              <a:rPr lang="en-US" b="1" dirty="0">
                <a:latin typeface="Arial" pitchFamily="34" charset="0"/>
              </a:rPr>
              <a:t>3. Using the Green Box details – tell the story of the Battle of Bosworth Field from pg 57</a:t>
            </a:r>
          </a:p>
          <a:p>
            <a:pPr marL="457200" indent="-457200">
              <a:spcBef>
                <a:spcPct val="50000"/>
              </a:spcBef>
            </a:pPr>
            <a:r>
              <a:rPr lang="en-US" b="1" dirty="0">
                <a:latin typeface="Arial" pitchFamily="34" charset="0"/>
              </a:rPr>
              <a:t>4. Extension – Complete Battle of Bosworth challenge and </a:t>
            </a:r>
          </a:p>
          <a:p>
            <a:pPr marL="457200" indent="-457200">
              <a:spcBef>
                <a:spcPct val="50000"/>
              </a:spcBef>
            </a:pPr>
            <a:r>
              <a:rPr lang="en-US" b="1" dirty="0">
                <a:latin typeface="Arial" pitchFamily="34" charset="0"/>
              </a:rPr>
              <a:t>Tudor crossword please. WELL DONE!</a:t>
            </a:r>
            <a:endParaRPr lang="en-US" b="1" dirty="0">
              <a:latin typeface="Comic Sans MS" pitchFamily="66"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0"/>
                                  </p:iterate>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75" fill="hold"/>
                                        <p:tgtEl>
                                          <p:spTgt spid="35842"/>
                                        </p:tgtEl>
                                        <p:attrNameLst>
                                          <p:attrName>ppt_x</p:attrName>
                                        </p:attrNameLst>
                                      </p:cBhvr>
                                      <p:tavLst>
                                        <p:tav tm="0">
                                          <p:val>
                                            <p:strVal val="#ppt_x"/>
                                          </p:val>
                                        </p:tav>
                                        <p:tav tm="100000">
                                          <p:val>
                                            <p:strVal val="#ppt_x"/>
                                          </p:val>
                                        </p:tav>
                                      </p:tavLst>
                                    </p:anim>
                                    <p:anim calcmode="lin" valueType="num">
                                      <p:cBhvr additive="base">
                                        <p:cTn id="8" dur="75" fill="hold"/>
                                        <p:tgtEl>
                                          <p:spTgt spid="35842"/>
                                        </p:tgtEl>
                                        <p:attrNameLst>
                                          <p:attrName>ppt_y</p:attrName>
                                        </p:attrNameLst>
                                      </p:cBhvr>
                                      <p:tavLst>
                                        <p:tav tm="0">
                                          <p:val>
                                            <p:strVal val="1+#ppt_h/2"/>
                                          </p:val>
                                        </p:tav>
                                        <p:tav tm="100000">
                                          <p:val>
                                            <p:strVal val="#ppt_y"/>
                                          </p:val>
                                        </p:tav>
                                      </p:tavLst>
                                    </p:anim>
                                  </p:childTnLst>
                                </p:cTn>
                              </p:par>
                            </p:childTnLst>
                          </p:cTn>
                        </p:par>
                        <p:par>
                          <p:cTn id="9" fill="hold">
                            <p:stCondLst>
                              <p:cond delay="4575"/>
                            </p:stCondLst>
                            <p:childTnLst>
                              <p:par>
                                <p:cTn id="10" presetID="1" presetClass="entr" presetSubtype="0" fill="hold" grpId="0" nodeType="afterEffect">
                                  <p:stCondLst>
                                    <p:cond delay="0"/>
                                  </p:stCondLst>
                                  <p:iterate type="wd">
                                    <p:tmAbs val="300"/>
                                  </p:iterate>
                                  <p:childTnLst>
                                    <p:set>
                                      <p:cBhvr>
                                        <p:cTn id="11" dur="1" fill="hold">
                                          <p:stCondLst>
                                            <p:cond delay="299"/>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9" name="Picture 7" descr="War of the Roses Battl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War of the Roses Battl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descr="War of the Roses Comic Strip 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War of the Roses Comic Strip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War of the Roses Comic Strip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4" name="Object 4"/>
          <p:cNvGraphicFramePr>
            <a:graphicFrameLocks noGrp="1" noChangeAspect="1"/>
          </p:cNvGraphicFramePr>
          <p:nvPr>
            <p:ph/>
          </p:nvPr>
        </p:nvGraphicFramePr>
        <p:xfrm>
          <a:off x="250825" y="260350"/>
          <a:ext cx="7993063" cy="6337300"/>
        </p:xfrm>
        <a:graphic>
          <a:graphicData uri="http://schemas.openxmlformats.org/presentationml/2006/ole">
            <mc:AlternateContent xmlns:mc="http://schemas.openxmlformats.org/markup-compatibility/2006">
              <mc:Choice xmlns:v="urn:schemas-microsoft-com:vml" Requires="v">
                <p:oleObj spid="_x0000_s46091" name="Document" r:id="rId3" imgW="6410306" imgH="9542235" progId="Word.Document.8">
                  <p:embed/>
                </p:oleObj>
              </mc:Choice>
              <mc:Fallback>
                <p:oleObj name="Document" r:id="rId3" imgW="6410306" imgH="9542235"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60350"/>
                        <a:ext cx="7993063" cy="633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2"/>
          <p:cNvGraphicFramePr>
            <a:graphicFrameLocks noGrp="1" noChangeAspect="1"/>
          </p:cNvGraphicFramePr>
          <p:nvPr>
            <p:ph/>
          </p:nvPr>
        </p:nvGraphicFramePr>
        <p:xfrm>
          <a:off x="179388" y="188913"/>
          <a:ext cx="6192837" cy="6480175"/>
        </p:xfrm>
        <a:graphic>
          <a:graphicData uri="http://schemas.openxmlformats.org/presentationml/2006/ole">
            <mc:AlternateContent xmlns:mc="http://schemas.openxmlformats.org/markup-compatibility/2006">
              <mc:Choice xmlns:v="urn:schemas-microsoft-com:vml" Requires="v">
                <p:oleObj spid="_x0000_s59401" name="Document" r:id="rId3" imgW="6606386" imgH="9463990" progId="Word.Document.8">
                  <p:embed/>
                </p:oleObj>
              </mc:Choice>
              <mc:Fallback>
                <p:oleObj name="Document" r:id="rId3" imgW="6606386" imgH="946399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8913"/>
                        <a:ext cx="6192837" cy="648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395" name="Rectangle 3"/>
          <p:cNvSpPr>
            <a:spLocks noChangeArrowheads="1"/>
          </p:cNvSpPr>
          <p:nvPr/>
        </p:nvSpPr>
        <p:spPr bwMode="auto">
          <a:xfrm>
            <a:off x="6804025" y="333375"/>
            <a:ext cx="2160588" cy="1511300"/>
          </a:xfrm>
          <a:prstGeom prst="rect">
            <a:avLst/>
          </a:prstGeom>
          <a:solidFill>
            <a:srgbClr val="FFFF99"/>
          </a:solidFill>
          <a:ln w="76200">
            <a:solidFill>
              <a:schemeClr val="tx1"/>
            </a:solidFill>
            <a:prstDash val="dash"/>
            <a:miter lim="800000"/>
            <a:headEnd/>
            <a:tailEnd/>
          </a:ln>
          <a:effectLst/>
        </p:spPr>
        <p:txBody>
          <a:bodyPr anchor="ctr"/>
          <a:lstStyle/>
          <a:p>
            <a:pPr algn="ctr"/>
            <a:r>
              <a:rPr lang="en-GB" sz="2800">
                <a:latin typeface="Britannic Bold" pitchFamily="34" charset="0"/>
              </a:rPr>
              <a:t>Find out for homework</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79388" y="188913"/>
            <a:ext cx="8713787" cy="1143000"/>
          </a:xfrm>
          <a:prstGeom prst="rect">
            <a:avLst/>
          </a:prstGeom>
          <a:noFill/>
          <a:ln w="9525">
            <a:noFill/>
            <a:miter lim="800000"/>
            <a:headEnd/>
            <a:tailEnd/>
          </a:ln>
          <a:effectLst/>
        </p:spPr>
        <p:txBody>
          <a:bodyPr anchor="ctr"/>
          <a:lstStyle/>
          <a:p>
            <a:r>
              <a:rPr lang="en-GB" sz="3200" b="1" u="sng" dirty="0" smtClean="0">
                <a:solidFill>
                  <a:srgbClr val="FF3300"/>
                </a:solidFill>
                <a:latin typeface="Arial" pitchFamily="34" charset="0"/>
              </a:rPr>
              <a:t>Homework</a:t>
            </a:r>
            <a:endParaRPr lang="en-GB" b="1" u="sng" dirty="0">
              <a:solidFill>
                <a:srgbClr val="000000"/>
              </a:solidFill>
              <a:latin typeface="Arial" pitchFamily="34" charset="0"/>
            </a:endParaRPr>
          </a:p>
        </p:txBody>
      </p:sp>
      <p:sp>
        <p:nvSpPr>
          <p:cNvPr id="35843" name="Text Box 3"/>
          <p:cNvSpPr txBox="1">
            <a:spLocks noChangeArrowheads="1"/>
          </p:cNvSpPr>
          <p:nvPr/>
        </p:nvSpPr>
        <p:spPr bwMode="auto">
          <a:xfrm>
            <a:off x="179388" y="1700213"/>
            <a:ext cx="8785225" cy="2123658"/>
          </a:xfrm>
          <a:prstGeom prst="rect">
            <a:avLst/>
          </a:prstGeom>
          <a:solidFill>
            <a:srgbClr val="FFFF71"/>
          </a:solidFill>
          <a:ln w="38100">
            <a:solidFill>
              <a:schemeClr val="tx1"/>
            </a:solidFill>
            <a:miter lim="800000"/>
            <a:headEnd/>
            <a:tailEnd/>
          </a:ln>
          <a:effectLst/>
        </p:spPr>
        <p:txBody>
          <a:bodyPr>
            <a:spAutoFit/>
          </a:bodyPr>
          <a:lstStyle/>
          <a:p>
            <a:pPr>
              <a:spcBef>
                <a:spcPct val="50000"/>
              </a:spcBef>
            </a:pPr>
            <a:r>
              <a:rPr lang="en-US" b="1" dirty="0" smtClean="0">
                <a:solidFill>
                  <a:srgbClr val="000000"/>
                </a:solidFill>
                <a:latin typeface="Arial" pitchFamily="34" charset="0"/>
              </a:rPr>
              <a:t>Research a modern historical event from 1900 onwards where violence was a major decider in the outcome of the event.</a:t>
            </a:r>
          </a:p>
          <a:p>
            <a:pPr>
              <a:spcBef>
                <a:spcPct val="50000"/>
              </a:spcBef>
            </a:pPr>
            <a:r>
              <a:rPr lang="en-US" b="1" dirty="0" smtClean="0">
                <a:solidFill>
                  <a:srgbClr val="000000"/>
                </a:solidFill>
                <a:latin typeface="Arial" pitchFamily="34" charset="0"/>
              </a:rPr>
              <a:t>Explain whether you think violence was the best solution in that situation.</a:t>
            </a:r>
            <a:endParaRPr lang="en-US" b="1" dirty="0">
              <a:solidFill>
                <a:srgbClr val="000000"/>
              </a:solidFill>
              <a:latin typeface="Arial" pitchFamily="34" charset="0"/>
            </a:endParaRPr>
          </a:p>
        </p:txBody>
      </p:sp>
    </p:spTree>
    <p:extLst>
      <p:ext uri="{BB962C8B-B14F-4D97-AF65-F5344CB8AC3E}">
        <p14:creationId xmlns:p14="http://schemas.microsoft.com/office/powerpoint/2010/main" val="106201659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0"/>
                                  </p:iterate>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75" fill="hold"/>
                                        <p:tgtEl>
                                          <p:spTgt spid="35842"/>
                                        </p:tgtEl>
                                        <p:attrNameLst>
                                          <p:attrName>ppt_x</p:attrName>
                                        </p:attrNameLst>
                                      </p:cBhvr>
                                      <p:tavLst>
                                        <p:tav tm="0">
                                          <p:val>
                                            <p:strVal val="#ppt_x"/>
                                          </p:val>
                                        </p:tav>
                                        <p:tav tm="100000">
                                          <p:val>
                                            <p:strVal val="#ppt_x"/>
                                          </p:val>
                                        </p:tav>
                                      </p:tavLst>
                                    </p:anim>
                                    <p:anim calcmode="lin" valueType="num">
                                      <p:cBhvr additive="base">
                                        <p:cTn id="8" dur="75" fill="hold"/>
                                        <p:tgtEl>
                                          <p:spTgt spid="35842"/>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1" presetClass="entr" presetSubtype="0" fill="hold" grpId="0" nodeType="afterEffect">
                                  <p:stCondLst>
                                    <p:cond delay="0"/>
                                  </p:stCondLst>
                                  <p:iterate type="wd">
                                    <p:tmAbs val="300"/>
                                  </p:iterate>
                                  <p:childTnLst>
                                    <p:set>
                                      <p:cBhvr>
                                        <p:cTn id="11" dur="1" fill="hold">
                                          <p:stCondLst>
                                            <p:cond delay="299"/>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79388" y="188913"/>
            <a:ext cx="8713787" cy="1143000"/>
          </a:xfrm>
          <a:prstGeom prst="rect">
            <a:avLst/>
          </a:prstGeom>
          <a:noFill/>
          <a:ln w="9525">
            <a:noFill/>
            <a:miter lim="800000"/>
            <a:headEnd/>
            <a:tailEnd/>
          </a:ln>
          <a:effectLst/>
        </p:spPr>
        <p:txBody>
          <a:bodyPr anchor="ctr"/>
          <a:lstStyle/>
          <a:p>
            <a:r>
              <a:rPr lang="en-GB" sz="3200" b="1" u="sng" dirty="0">
                <a:solidFill>
                  <a:srgbClr val="FF3300"/>
                </a:solidFill>
                <a:latin typeface="Arial" pitchFamily="34" charset="0"/>
              </a:rPr>
              <a:t>Henry VII - The Wars of the Roses -  pg 56</a:t>
            </a:r>
            <a:br>
              <a:rPr lang="en-GB" sz="3200" b="1" u="sng" dirty="0">
                <a:solidFill>
                  <a:srgbClr val="FF3300"/>
                </a:solidFill>
                <a:latin typeface="Arial" pitchFamily="34" charset="0"/>
              </a:rPr>
            </a:br>
            <a:r>
              <a:rPr lang="en-GB" b="1" u="sng" dirty="0" smtClean="0">
                <a:latin typeface="Arial" pitchFamily="34" charset="0"/>
              </a:rPr>
              <a:t>4</a:t>
            </a:r>
            <a:r>
              <a:rPr lang="en-GB" b="1" u="sng" baseline="30000" dirty="0" smtClean="0">
                <a:latin typeface="Arial" pitchFamily="34" charset="0"/>
              </a:rPr>
              <a:t>th</a:t>
            </a:r>
            <a:r>
              <a:rPr lang="en-GB" b="1" u="sng" dirty="0" smtClean="0">
                <a:latin typeface="Arial" pitchFamily="34" charset="0"/>
              </a:rPr>
              <a:t> Jan 2011</a:t>
            </a:r>
            <a:r>
              <a:rPr lang="en-GB" b="1" u="sng" dirty="0">
                <a:latin typeface="Arial" pitchFamily="34" charset="0"/>
              </a:rPr>
              <a:t/>
            </a:r>
            <a:br>
              <a:rPr lang="en-GB" b="1" u="sng" dirty="0">
                <a:latin typeface="Arial" pitchFamily="34" charset="0"/>
              </a:rPr>
            </a:br>
            <a:r>
              <a:rPr lang="en-GB" b="1" u="sng" dirty="0">
                <a:latin typeface="Arial" pitchFamily="34" charset="0"/>
              </a:rPr>
              <a:t>Learning Goals</a:t>
            </a:r>
          </a:p>
        </p:txBody>
      </p:sp>
      <p:sp>
        <p:nvSpPr>
          <p:cNvPr id="35843" name="Text Box 3"/>
          <p:cNvSpPr txBox="1">
            <a:spLocks noChangeArrowheads="1"/>
          </p:cNvSpPr>
          <p:nvPr/>
        </p:nvSpPr>
        <p:spPr bwMode="auto">
          <a:xfrm>
            <a:off x="179388" y="1700213"/>
            <a:ext cx="8785225" cy="3600986"/>
          </a:xfrm>
          <a:prstGeom prst="rect">
            <a:avLst/>
          </a:prstGeom>
          <a:solidFill>
            <a:srgbClr val="FFFF71"/>
          </a:solidFill>
          <a:ln w="38100">
            <a:solidFill>
              <a:schemeClr val="tx1"/>
            </a:solidFill>
            <a:miter lim="800000"/>
            <a:headEnd/>
            <a:tailEnd/>
          </a:ln>
          <a:effectLst/>
        </p:spPr>
        <p:txBody>
          <a:bodyPr>
            <a:spAutoFit/>
          </a:bodyPr>
          <a:lstStyle/>
          <a:p>
            <a:pPr marL="457200" indent="-457200">
              <a:spcBef>
                <a:spcPct val="50000"/>
              </a:spcBef>
              <a:buFontTx/>
              <a:buAutoNum type="arabicPeriod"/>
            </a:pPr>
            <a:r>
              <a:rPr lang="en-US" b="1" dirty="0" smtClean="0">
                <a:latin typeface="Arial" pitchFamily="34" charset="0"/>
              </a:rPr>
              <a:t>Read the story about Henry VII carefully – both sides.</a:t>
            </a:r>
            <a:r>
              <a:rPr lang="en-US" dirty="0" smtClean="0">
                <a:latin typeface="Arial" pitchFamily="34" charset="0"/>
              </a:rPr>
              <a:t> </a:t>
            </a:r>
            <a:endParaRPr lang="en-US" dirty="0">
              <a:latin typeface="Arial" pitchFamily="34" charset="0"/>
            </a:endParaRPr>
          </a:p>
          <a:p>
            <a:pPr marL="457200" indent="-457200">
              <a:spcBef>
                <a:spcPct val="50000"/>
              </a:spcBef>
            </a:pPr>
            <a:r>
              <a:rPr lang="en-US" b="1" dirty="0">
                <a:latin typeface="Arial" pitchFamily="34" charset="0"/>
              </a:rPr>
              <a:t>Answer Questions 1 </a:t>
            </a:r>
            <a:r>
              <a:rPr lang="en-US" b="1" dirty="0" smtClean="0">
                <a:latin typeface="Arial" pitchFamily="34" charset="0"/>
              </a:rPr>
              <a:t>to 8 from Task 1 – copy the questions.</a:t>
            </a:r>
            <a:endParaRPr lang="en-US" b="1" dirty="0">
              <a:latin typeface="Arial" pitchFamily="34" charset="0"/>
            </a:endParaRPr>
          </a:p>
          <a:p>
            <a:pPr marL="457200" indent="-457200">
              <a:spcBef>
                <a:spcPct val="50000"/>
              </a:spcBef>
            </a:pPr>
            <a:r>
              <a:rPr lang="en-US" b="1" dirty="0">
                <a:latin typeface="Arial" pitchFamily="34" charset="0"/>
              </a:rPr>
              <a:t>2. Copy and colour Fig 1 roses from pg </a:t>
            </a:r>
            <a:r>
              <a:rPr lang="en-US" b="1" dirty="0" smtClean="0">
                <a:latin typeface="Arial" pitchFamily="34" charset="0"/>
              </a:rPr>
              <a:t>56 – BLUE book</a:t>
            </a:r>
            <a:endParaRPr lang="en-US" b="1" dirty="0">
              <a:latin typeface="Arial" pitchFamily="34" charset="0"/>
            </a:endParaRPr>
          </a:p>
          <a:p>
            <a:pPr marL="457200" indent="-457200">
              <a:spcBef>
                <a:spcPct val="50000"/>
              </a:spcBef>
            </a:pPr>
            <a:r>
              <a:rPr lang="en-US" b="1" dirty="0">
                <a:latin typeface="Arial" pitchFamily="34" charset="0"/>
              </a:rPr>
              <a:t>3. </a:t>
            </a:r>
            <a:r>
              <a:rPr lang="en-US" b="1" dirty="0" smtClean="0">
                <a:latin typeface="Arial" pitchFamily="34" charset="0"/>
              </a:rPr>
              <a:t>Complete Activity 4 and 5 from your A3 sheet</a:t>
            </a:r>
            <a:endParaRPr lang="en-US" b="1" dirty="0">
              <a:latin typeface="Arial" pitchFamily="34" charset="0"/>
            </a:endParaRPr>
          </a:p>
          <a:p>
            <a:pPr marL="457200" indent="-457200">
              <a:spcBef>
                <a:spcPct val="50000"/>
              </a:spcBef>
            </a:pPr>
            <a:r>
              <a:rPr lang="en-US" b="1" dirty="0">
                <a:latin typeface="Arial" pitchFamily="34" charset="0"/>
              </a:rPr>
              <a:t>4. Extension – </a:t>
            </a:r>
            <a:r>
              <a:rPr lang="en-US" b="1" dirty="0" smtClean="0">
                <a:latin typeface="Arial" pitchFamily="34" charset="0"/>
              </a:rPr>
              <a:t>Sketch King Henry VII – there is a picture on your A3 sheet. </a:t>
            </a:r>
            <a:r>
              <a:rPr lang="en-US" b="1" dirty="0">
                <a:latin typeface="Arial" pitchFamily="34" charset="0"/>
              </a:rPr>
              <a:t>WELL DONE</a:t>
            </a:r>
            <a:r>
              <a:rPr lang="en-US" b="1" dirty="0" smtClean="0">
                <a:latin typeface="Arial" pitchFamily="34" charset="0"/>
              </a:rPr>
              <a:t>!</a:t>
            </a:r>
          </a:p>
          <a:p>
            <a:pPr marL="457200" indent="-457200">
              <a:spcBef>
                <a:spcPct val="50000"/>
              </a:spcBef>
            </a:pPr>
            <a:r>
              <a:rPr lang="en-US" b="1" dirty="0" smtClean="0">
                <a:latin typeface="Arial" pitchFamily="34" charset="0"/>
              </a:rPr>
              <a:t>5. Tudor monarchs crossword</a:t>
            </a:r>
            <a:endParaRPr lang="en-US" b="1" dirty="0">
              <a:latin typeface="Comic Sans MS" pitchFamily="66"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0"/>
                                  </p:iterate>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75" fill="hold"/>
                                        <p:tgtEl>
                                          <p:spTgt spid="35842"/>
                                        </p:tgtEl>
                                        <p:attrNameLst>
                                          <p:attrName>ppt_x</p:attrName>
                                        </p:attrNameLst>
                                      </p:cBhvr>
                                      <p:tavLst>
                                        <p:tav tm="0">
                                          <p:val>
                                            <p:strVal val="#ppt_x"/>
                                          </p:val>
                                        </p:tav>
                                        <p:tav tm="100000">
                                          <p:val>
                                            <p:strVal val="#ppt_x"/>
                                          </p:val>
                                        </p:tav>
                                      </p:tavLst>
                                    </p:anim>
                                    <p:anim calcmode="lin" valueType="num">
                                      <p:cBhvr additive="base">
                                        <p:cTn id="8" dur="75" fill="hold"/>
                                        <p:tgtEl>
                                          <p:spTgt spid="35842"/>
                                        </p:tgtEl>
                                        <p:attrNameLst>
                                          <p:attrName>ppt_y</p:attrName>
                                        </p:attrNameLst>
                                      </p:cBhvr>
                                      <p:tavLst>
                                        <p:tav tm="0">
                                          <p:val>
                                            <p:strVal val="1+#ppt_h/2"/>
                                          </p:val>
                                        </p:tav>
                                        <p:tav tm="100000">
                                          <p:val>
                                            <p:strVal val="#ppt_y"/>
                                          </p:val>
                                        </p:tav>
                                      </p:tavLst>
                                    </p:anim>
                                  </p:childTnLst>
                                </p:cTn>
                              </p:par>
                            </p:childTnLst>
                          </p:cTn>
                        </p:par>
                        <p:par>
                          <p:cTn id="9" fill="hold">
                            <p:stCondLst>
                              <p:cond delay="4050"/>
                            </p:stCondLst>
                            <p:childTnLst>
                              <p:par>
                                <p:cTn id="10" presetID="1" presetClass="entr" presetSubtype="0" fill="hold" grpId="0" nodeType="afterEffect">
                                  <p:stCondLst>
                                    <p:cond delay="0"/>
                                  </p:stCondLst>
                                  <p:iterate type="wd">
                                    <p:tmAbs val="300"/>
                                  </p:iterate>
                                  <p:childTnLst>
                                    <p:set>
                                      <p:cBhvr>
                                        <p:cTn id="11" dur="1" fill="hold">
                                          <p:stCondLst>
                                            <p:cond delay="299"/>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GB" b="1" dirty="0">
                <a:solidFill>
                  <a:srgbClr val="FF0000"/>
                </a:solidFill>
              </a:rPr>
              <a:t>Learning Goals</a:t>
            </a:r>
          </a:p>
        </p:txBody>
      </p:sp>
      <p:sp>
        <p:nvSpPr>
          <p:cNvPr id="49155" name="Rectangle 3"/>
          <p:cNvSpPr>
            <a:spLocks noGrp="1" noChangeArrowheads="1"/>
          </p:cNvSpPr>
          <p:nvPr>
            <p:ph type="body" idx="1"/>
          </p:nvPr>
        </p:nvSpPr>
        <p:spPr/>
        <p:txBody>
          <a:bodyPr/>
          <a:lstStyle/>
          <a:p>
            <a:pPr marL="609600" indent="-609600">
              <a:lnSpc>
                <a:spcPct val="80000"/>
              </a:lnSpc>
            </a:pPr>
            <a:r>
              <a:rPr lang="en-GB" sz="2800" dirty="0"/>
              <a:t>To know who were the Tudors &amp; what was expected of a Monarch.</a:t>
            </a:r>
            <a:r>
              <a:rPr lang="en-US" sz="2800" dirty="0"/>
              <a:t> </a:t>
            </a:r>
          </a:p>
          <a:p>
            <a:pPr marL="609600" indent="-609600">
              <a:lnSpc>
                <a:spcPct val="80000"/>
              </a:lnSpc>
            </a:pPr>
            <a:r>
              <a:rPr lang="en-US" sz="2800" dirty="0"/>
              <a:t>To understand the importance of a single event in the past such as the Battle of Bosworth.</a:t>
            </a:r>
            <a:r>
              <a:rPr lang="en-GB" sz="2800" dirty="0"/>
              <a:t> To understand what is meant by the Tudor </a:t>
            </a:r>
            <a:r>
              <a:rPr lang="en-GB" sz="2800" dirty="0" smtClean="0"/>
              <a:t>monarchy.</a:t>
            </a:r>
            <a:endParaRPr lang="en-GB" sz="2800" dirty="0"/>
          </a:p>
          <a:p>
            <a:pPr marL="609600" indent="-609600">
              <a:lnSpc>
                <a:spcPct val="80000"/>
              </a:lnSpc>
            </a:pPr>
            <a:r>
              <a:rPr lang="en-GB" sz="2800" dirty="0"/>
              <a:t>To know who Henry VII was and how he restored order in England after the Wars of the </a:t>
            </a:r>
            <a:r>
              <a:rPr lang="en-GB" sz="2800" dirty="0" smtClean="0"/>
              <a:t>Roses.</a:t>
            </a:r>
            <a:endParaRPr lang="en-GB" sz="2800" dirty="0"/>
          </a:p>
          <a:p>
            <a:pPr marL="609600" indent="-609600">
              <a:lnSpc>
                <a:spcPct val="80000"/>
              </a:lnSpc>
            </a:pPr>
            <a:r>
              <a:rPr lang="en-GB" sz="2800" dirty="0"/>
              <a:t>To understand the concept of </a:t>
            </a:r>
            <a:r>
              <a:rPr lang="en-GB" sz="2800" dirty="0" smtClean="0"/>
              <a:t>change.</a:t>
            </a:r>
            <a:endParaRPr lang="en-GB" sz="2800" dirty="0"/>
          </a:p>
          <a:p>
            <a:pPr marL="609600" indent="-609600">
              <a:lnSpc>
                <a:spcPct val="80000"/>
              </a:lnSpc>
            </a:pPr>
            <a:endParaRPr lang="en-GB"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68313" y="333375"/>
            <a:ext cx="7772400" cy="1143000"/>
          </a:xfrm>
        </p:spPr>
        <p:txBody>
          <a:bodyPr/>
          <a:lstStyle/>
          <a:p>
            <a:r>
              <a:rPr lang="en-GB" b="1" dirty="0">
                <a:latin typeface="Arial" pitchFamily="34" charset="0"/>
              </a:rPr>
              <a:t>The Tudor Monarchs</a:t>
            </a:r>
          </a:p>
        </p:txBody>
      </p:sp>
      <p:pic>
        <p:nvPicPr>
          <p:cNvPr id="50179" name="Picture 3" descr="henry7"/>
          <p:cNvPicPr>
            <a:picLocks noChangeAspect="1" noChangeArrowheads="1"/>
          </p:cNvPicPr>
          <p:nvPr/>
        </p:nvPicPr>
        <p:blipFill>
          <a:blip r:embed="rId2" cstate="print"/>
          <a:srcRect/>
          <a:stretch>
            <a:fillRect/>
          </a:stretch>
        </p:blipFill>
        <p:spPr bwMode="auto">
          <a:xfrm>
            <a:off x="3505200" y="1752600"/>
            <a:ext cx="738188" cy="1063625"/>
          </a:xfrm>
          <a:prstGeom prst="rect">
            <a:avLst/>
          </a:prstGeom>
          <a:noFill/>
        </p:spPr>
      </p:pic>
      <p:sp>
        <p:nvSpPr>
          <p:cNvPr id="50180" name="Text Box 4"/>
          <p:cNvSpPr txBox="1">
            <a:spLocks noChangeArrowheads="1"/>
          </p:cNvSpPr>
          <p:nvPr/>
        </p:nvSpPr>
        <p:spPr bwMode="auto">
          <a:xfrm>
            <a:off x="4343400" y="2133600"/>
            <a:ext cx="2971800" cy="457200"/>
          </a:xfrm>
          <a:prstGeom prst="rect">
            <a:avLst/>
          </a:prstGeom>
          <a:noFill/>
          <a:ln w="9525">
            <a:noFill/>
            <a:miter lim="800000"/>
            <a:headEnd/>
            <a:tailEnd/>
          </a:ln>
          <a:effectLst/>
        </p:spPr>
        <p:txBody>
          <a:bodyPr>
            <a:spAutoFit/>
          </a:bodyPr>
          <a:lstStyle/>
          <a:p>
            <a:pPr>
              <a:spcBef>
                <a:spcPct val="50000"/>
              </a:spcBef>
            </a:pPr>
            <a:r>
              <a:rPr lang="en-GB" dirty="0">
                <a:cs typeface="Times New Roman" pitchFamily="18" charset="0"/>
              </a:rPr>
              <a:t>Henry VII 1485-1509</a:t>
            </a:r>
          </a:p>
        </p:txBody>
      </p:sp>
      <p:sp>
        <p:nvSpPr>
          <p:cNvPr id="50181" name="Line 5"/>
          <p:cNvSpPr>
            <a:spLocks noChangeShapeType="1"/>
          </p:cNvSpPr>
          <p:nvPr/>
        </p:nvSpPr>
        <p:spPr bwMode="auto">
          <a:xfrm>
            <a:off x="3886200" y="2819400"/>
            <a:ext cx="0" cy="457200"/>
          </a:xfrm>
          <a:prstGeom prst="line">
            <a:avLst/>
          </a:prstGeom>
          <a:noFill/>
          <a:ln w="9525">
            <a:solidFill>
              <a:schemeClr val="tx1"/>
            </a:solidFill>
            <a:round/>
            <a:headEnd/>
            <a:tailEnd/>
          </a:ln>
          <a:effectLst/>
        </p:spPr>
        <p:txBody>
          <a:bodyPr/>
          <a:lstStyle/>
          <a:p>
            <a:endParaRPr lang="en-GB" dirty="0"/>
          </a:p>
        </p:txBody>
      </p:sp>
      <p:pic>
        <p:nvPicPr>
          <p:cNvPr id="50182" name="Picture 6" descr="henry VIII"/>
          <p:cNvPicPr>
            <a:picLocks noChangeAspect="1" noChangeArrowheads="1"/>
          </p:cNvPicPr>
          <p:nvPr/>
        </p:nvPicPr>
        <p:blipFill>
          <a:blip r:embed="rId3" cstate="print"/>
          <a:srcRect/>
          <a:stretch>
            <a:fillRect/>
          </a:stretch>
        </p:blipFill>
        <p:spPr bwMode="auto">
          <a:xfrm>
            <a:off x="3200400" y="3352800"/>
            <a:ext cx="1446213" cy="1458913"/>
          </a:xfrm>
          <a:prstGeom prst="rect">
            <a:avLst/>
          </a:prstGeom>
          <a:noFill/>
        </p:spPr>
      </p:pic>
      <p:sp>
        <p:nvSpPr>
          <p:cNvPr id="50183" name="Text Box 7"/>
          <p:cNvSpPr txBox="1">
            <a:spLocks noChangeArrowheads="1"/>
          </p:cNvSpPr>
          <p:nvPr/>
        </p:nvSpPr>
        <p:spPr bwMode="auto">
          <a:xfrm>
            <a:off x="4724400" y="3733800"/>
            <a:ext cx="3505200" cy="457200"/>
          </a:xfrm>
          <a:prstGeom prst="rect">
            <a:avLst/>
          </a:prstGeom>
          <a:noFill/>
          <a:ln w="9525">
            <a:noFill/>
            <a:miter lim="800000"/>
            <a:headEnd/>
            <a:tailEnd/>
          </a:ln>
          <a:effectLst/>
        </p:spPr>
        <p:txBody>
          <a:bodyPr>
            <a:spAutoFit/>
          </a:bodyPr>
          <a:lstStyle/>
          <a:p>
            <a:pPr>
              <a:spcBef>
                <a:spcPct val="50000"/>
              </a:spcBef>
            </a:pPr>
            <a:r>
              <a:rPr lang="en-GB" dirty="0">
                <a:cs typeface="Times New Roman" pitchFamily="18" charset="0"/>
              </a:rPr>
              <a:t>Henry VIII 1509 - 1547</a:t>
            </a:r>
          </a:p>
        </p:txBody>
      </p:sp>
      <p:sp>
        <p:nvSpPr>
          <p:cNvPr id="50184" name="Line 8"/>
          <p:cNvSpPr>
            <a:spLocks noChangeShapeType="1"/>
          </p:cNvSpPr>
          <p:nvPr/>
        </p:nvSpPr>
        <p:spPr bwMode="auto">
          <a:xfrm>
            <a:off x="3886200" y="4800600"/>
            <a:ext cx="0" cy="304800"/>
          </a:xfrm>
          <a:prstGeom prst="line">
            <a:avLst/>
          </a:prstGeom>
          <a:noFill/>
          <a:ln w="9525">
            <a:solidFill>
              <a:schemeClr val="tx1"/>
            </a:solidFill>
            <a:round/>
            <a:headEnd/>
            <a:tailEnd/>
          </a:ln>
          <a:effectLst/>
        </p:spPr>
        <p:txBody>
          <a:bodyPr/>
          <a:lstStyle/>
          <a:p>
            <a:endParaRPr lang="en-GB" dirty="0"/>
          </a:p>
        </p:txBody>
      </p:sp>
      <p:sp>
        <p:nvSpPr>
          <p:cNvPr id="50185" name="Line 9"/>
          <p:cNvSpPr>
            <a:spLocks noChangeShapeType="1"/>
          </p:cNvSpPr>
          <p:nvPr/>
        </p:nvSpPr>
        <p:spPr bwMode="auto">
          <a:xfrm>
            <a:off x="1219200" y="5105400"/>
            <a:ext cx="5562600" cy="0"/>
          </a:xfrm>
          <a:prstGeom prst="line">
            <a:avLst/>
          </a:prstGeom>
          <a:noFill/>
          <a:ln w="9525">
            <a:solidFill>
              <a:schemeClr val="tx1"/>
            </a:solidFill>
            <a:round/>
            <a:headEnd/>
            <a:tailEnd/>
          </a:ln>
          <a:effectLst/>
        </p:spPr>
        <p:txBody>
          <a:bodyPr/>
          <a:lstStyle/>
          <a:p>
            <a:endParaRPr lang="en-GB" dirty="0"/>
          </a:p>
        </p:txBody>
      </p:sp>
      <p:sp>
        <p:nvSpPr>
          <p:cNvPr id="50186" name="Line 10"/>
          <p:cNvSpPr>
            <a:spLocks noChangeShapeType="1"/>
          </p:cNvSpPr>
          <p:nvPr/>
        </p:nvSpPr>
        <p:spPr bwMode="auto">
          <a:xfrm>
            <a:off x="1219200" y="5105400"/>
            <a:ext cx="0" cy="152400"/>
          </a:xfrm>
          <a:prstGeom prst="line">
            <a:avLst/>
          </a:prstGeom>
          <a:noFill/>
          <a:ln w="9525">
            <a:solidFill>
              <a:schemeClr val="tx1"/>
            </a:solidFill>
            <a:round/>
            <a:headEnd/>
            <a:tailEnd/>
          </a:ln>
          <a:effectLst/>
        </p:spPr>
        <p:txBody>
          <a:bodyPr/>
          <a:lstStyle/>
          <a:p>
            <a:endParaRPr lang="en-GB" dirty="0"/>
          </a:p>
        </p:txBody>
      </p:sp>
      <p:sp>
        <p:nvSpPr>
          <p:cNvPr id="50187" name="Line 11"/>
          <p:cNvSpPr>
            <a:spLocks noChangeShapeType="1"/>
          </p:cNvSpPr>
          <p:nvPr/>
        </p:nvSpPr>
        <p:spPr bwMode="auto">
          <a:xfrm>
            <a:off x="4343400" y="5105400"/>
            <a:ext cx="0" cy="152400"/>
          </a:xfrm>
          <a:prstGeom prst="line">
            <a:avLst/>
          </a:prstGeom>
          <a:noFill/>
          <a:ln w="9525">
            <a:solidFill>
              <a:schemeClr val="tx1"/>
            </a:solidFill>
            <a:round/>
            <a:headEnd/>
            <a:tailEnd/>
          </a:ln>
          <a:effectLst/>
        </p:spPr>
        <p:txBody>
          <a:bodyPr/>
          <a:lstStyle/>
          <a:p>
            <a:endParaRPr lang="en-GB" dirty="0"/>
          </a:p>
        </p:txBody>
      </p:sp>
      <p:sp>
        <p:nvSpPr>
          <p:cNvPr id="50188" name="Line 12"/>
          <p:cNvSpPr>
            <a:spLocks noChangeShapeType="1"/>
          </p:cNvSpPr>
          <p:nvPr/>
        </p:nvSpPr>
        <p:spPr bwMode="auto">
          <a:xfrm>
            <a:off x="6781800" y="5105400"/>
            <a:ext cx="0" cy="152400"/>
          </a:xfrm>
          <a:prstGeom prst="line">
            <a:avLst/>
          </a:prstGeom>
          <a:noFill/>
          <a:ln w="9525">
            <a:solidFill>
              <a:schemeClr val="tx1"/>
            </a:solidFill>
            <a:round/>
            <a:headEnd/>
            <a:tailEnd/>
          </a:ln>
          <a:effectLst/>
        </p:spPr>
        <p:txBody>
          <a:bodyPr/>
          <a:lstStyle/>
          <a:p>
            <a:endParaRPr lang="en-GB" dirty="0"/>
          </a:p>
        </p:txBody>
      </p:sp>
      <p:pic>
        <p:nvPicPr>
          <p:cNvPr id="50189" name="Picture 13" descr="EdwardVI"/>
          <p:cNvPicPr>
            <a:picLocks noChangeAspect="1" noChangeArrowheads="1"/>
          </p:cNvPicPr>
          <p:nvPr/>
        </p:nvPicPr>
        <p:blipFill>
          <a:blip r:embed="rId4" cstate="print"/>
          <a:srcRect/>
          <a:stretch>
            <a:fillRect/>
          </a:stretch>
        </p:blipFill>
        <p:spPr bwMode="auto">
          <a:xfrm>
            <a:off x="838200" y="5257800"/>
            <a:ext cx="833438" cy="1219200"/>
          </a:xfrm>
          <a:prstGeom prst="rect">
            <a:avLst/>
          </a:prstGeom>
          <a:noFill/>
        </p:spPr>
      </p:pic>
      <p:sp>
        <p:nvSpPr>
          <p:cNvPr id="50190" name="Text Box 14"/>
          <p:cNvSpPr txBox="1">
            <a:spLocks noChangeArrowheads="1"/>
          </p:cNvSpPr>
          <p:nvPr/>
        </p:nvSpPr>
        <p:spPr bwMode="auto">
          <a:xfrm>
            <a:off x="1752600" y="5562600"/>
            <a:ext cx="2133600" cy="1004888"/>
          </a:xfrm>
          <a:prstGeom prst="rect">
            <a:avLst/>
          </a:prstGeom>
          <a:noFill/>
          <a:ln w="9525">
            <a:noFill/>
            <a:miter lim="800000"/>
            <a:headEnd/>
            <a:tailEnd/>
          </a:ln>
          <a:effectLst/>
        </p:spPr>
        <p:txBody>
          <a:bodyPr>
            <a:spAutoFit/>
          </a:bodyPr>
          <a:lstStyle/>
          <a:p>
            <a:pPr>
              <a:spcBef>
                <a:spcPct val="50000"/>
              </a:spcBef>
            </a:pPr>
            <a:r>
              <a:rPr lang="en-GB" dirty="0">
                <a:cs typeface="Times New Roman" pitchFamily="18" charset="0"/>
              </a:rPr>
              <a:t>Edward VI</a:t>
            </a:r>
          </a:p>
          <a:p>
            <a:pPr>
              <a:spcBef>
                <a:spcPct val="50000"/>
              </a:spcBef>
            </a:pPr>
            <a:r>
              <a:rPr lang="en-GB" dirty="0">
                <a:cs typeface="Times New Roman" pitchFamily="18" charset="0"/>
              </a:rPr>
              <a:t>1547 - 1553</a:t>
            </a:r>
          </a:p>
        </p:txBody>
      </p:sp>
      <p:pic>
        <p:nvPicPr>
          <p:cNvPr id="50191" name="Picture 15" descr="mary1"/>
          <p:cNvPicPr>
            <a:picLocks noChangeAspect="1" noChangeArrowheads="1"/>
          </p:cNvPicPr>
          <p:nvPr/>
        </p:nvPicPr>
        <p:blipFill>
          <a:blip r:embed="rId5" cstate="print"/>
          <a:srcRect/>
          <a:stretch>
            <a:fillRect/>
          </a:stretch>
        </p:blipFill>
        <p:spPr bwMode="auto">
          <a:xfrm>
            <a:off x="3810000" y="5257800"/>
            <a:ext cx="869950" cy="1123950"/>
          </a:xfrm>
          <a:prstGeom prst="rect">
            <a:avLst/>
          </a:prstGeom>
          <a:noFill/>
        </p:spPr>
      </p:pic>
      <p:sp>
        <p:nvSpPr>
          <p:cNvPr id="50192" name="Text Box 16"/>
          <p:cNvSpPr txBox="1">
            <a:spLocks noChangeArrowheads="1"/>
          </p:cNvSpPr>
          <p:nvPr/>
        </p:nvSpPr>
        <p:spPr bwMode="auto">
          <a:xfrm>
            <a:off x="4724400" y="5715000"/>
            <a:ext cx="1828800" cy="1004888"/>
          </a:xfrm>
          <a:prstGeom prst="rect">
            <a:avLst/>
          </a:prstGeom>
          <a:noFill/>
          <a:ln w="9525">
            <a:noFill/>
            <a:miter lim="800000"/>
            <a:headEnd/>
            <a:tailEnd/>
          </a:ln>
          <a:effectLst/>
        </p:spPr>
        <p:txBody>
          <a:bodyPr>
            <a:spAutoFit/>
          </a:bodyPr>
          <a:lstStyle/>
          <a:p>
            <a:pPr>
              <a:spcBef>
                <a:spcPct val="50000"/>
              </a:spcBef>
            </a:pPr>
            <a:r>
              <a:rPr lang="en-GB" dirty="0">
                <a:cs typeface="Times New Roman" pitchFamily="18" charset="0"/>
              </a:rPr>
              <a:t>Mary I</a:t>
            </a:r>
          </a:p>
          <a:p>
            <a:pPr>
              <a:spcBef>
                <a:spcPct val="50000"/>
              </a:spcBef>
            </a:pPr>
            <a:r>
              <a:rPr lang="en-GB" dirty="0">
                <a:cs typeface="Times New Roman" pitchFamily="18" charset="0"/>
              </a:rPr>
              <a:t>1553 - 1558</a:t>
            </a:r>
          </a:p>
        </p:txBody>
      </p:sp>
      <p:pic>
        <p:nvPicPr>
          <p:cNvPr id="50193" name="Picture 17" descr="elizabeth-i"/>
          <p:cNvPicPr>
            <a:picLocks noChangeAspect="1" noChangeArrowheads="1"/>
          </p:cNvPicPr>
          <p:nvPr/>
        </p:nvPicPr>
        <p:blipFill>
          <a:blip r:embed="rId6" cstate="print"/>
          <a:srcRect/>
          <a:stretch>
            <a:fillRect/>
          </a:stretch>
        </p:blipFill>
        <p:spPr bwMode="auto">
          <a:xfrm>
            <a:off x="6172200" y="5257800"/>
            <a:ext cx="863600" cy="941388"/>
          </a:xfrm>
          <a:prstGeom prst="rect">
            <a:avLst/>
          </a:prstGeom>
          <a:noFill/>
        </p:spPr>
      </p:pic>
      <p:sp>
        <p:nvSpPr>
          <p:cNvPr id="50194" name="Text Box 18"/>
          <p:cNvSpPr txBox="1">
            <a:spLocks noChangeArrowheads="1"/>
          </p:cNvSpPr>
          <p:nvPr/>
        </p:nvSpPr>
        <p:spPr bwMode="auto">
          <a:xfrm>
            <a:off x="7239000" y="5486400"/>
            <a:ext cx="1600200" cy="1004888"/>
          </a:xfrm>
          <a:prstGeom prst="rect">
            <a:avLst/>
          </a:prstGeom>
          <a:noFill/>
          <a:ln w="9525">
            <a:noFill/>
            <a:miter lim="800000"/>
            <a:headEnd/>
            <a:tailEnd/>
          </a:ln>
          <a:effectLst/>
        </p:spPr>
        <p:txBody>
          <a:bodyPr>
            <a:spAutoFit/>
          </a:bodyPr>
          <a:lstStyle/>
          <a:p>
            <a:pPr>
              <a:spcBef>
                <a:spcPct val="50000"/>
              </a:spcBef>
            </a:pPr>
            <a:r>
              <a:rPr lang="en-GB" dirty="0">
                <a:cs typeface="Times New Roman" pitchFamily="18" charset="0"/>
              </a:rPr>
              <a:t>Elizabeth I</a:t>
            </a:r>
          </a:p>
          <a:p>
            <a:pPr>
              <a:spcBef>
                <a:spcPct val="50000"/>
              </a:spcBef>
            </a:pPr>
            <a:r>
              <a:rPr lang="en-GB" dirty="0">
                <a:cs typeface="Times New Roman" pitchFamily="18" charset="0"/>
              </a:rPr>
              <a:t>1558-1603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838200" y="304800"/>
            <a:ext cx="7086600" cy="549275"/>
          </a:xfrm>
          <a:prstGeom prst="rect">
            <a:avLst/>
          </a:prstGeom>
          <a:noFill/>
          <a:ln w="9525">
            <a:noFill/>
            <a:miter lim="800000"/>
            <a:headEnd/>
            <a:tailEnd/>
          </a:ln>
          <a:effectLst/>
        </p:spPr>
        <p:txBody>
          <a:bodyPr>
            <a:spAutoFit/>
          </a:bodyPr>
          <a:lstStyle/>
          <a:p>
            <a:pPr eaLnBrk="0" hangingPunct="0">
              <a:spcBef>
                <a:spcPct val="50000"/>
              </a:spcBef>
            </a:pPr>
            <a:r>
              <a:rPr lang="en-GB" sz="3000" b="1" u="sng" dirty="0">
                <a:solidFill>
                  <a:srgbClr val="FFFF00"/>
                </a:solidFill>
                <a:latin typeface="Arial" pitchFamily="34" charset="0"/>
              </a:rPr>
              <a:t>What were the Wars of the Roses?</a:t>
            </a:r>
          </a:p>
        </p:txBody>
      </p:sp>
      <p:sp>
        <p:nvSpPr>
          <p:cNvPr id="36867" name="Text Box 3"/>
          <p:cNvSpPr txBox="1">
            <a:spLocks noChangeArrowheads="1"/>
          </p:cNvSpPr>
          <p:nvPr/>
        </p:nvSpPr>
        <p:spPr bwMode="auto">
          <a:xfrm>
            <a:off x="609600" y="914400"/>
            <a:ext cx="7239000" cy="3013075"/>
          </a:xfrm>
          <a:prstGeom prst="rect">
            <a:avLst/>
          </a:prstGeom>
          <a:noFill/>
          <a:ln w="9525">
            <a:noFill/>
            <a:miter lim="800000"/>
            <a:headEnd/>
            <a:tailEnd/>
          </a:ln>
          <a:effectLst/>
        </p:spPr>
        <p:txBody>
          <a:bodyPr>
            <a:spAutoFit/>
          </a:bodyPr>
          <a:lstStyle/>
          <a:p>
            <a:pPr eaLnBrk="0" hangingPunct="0">
              <a:spcBef>
                <a:spcPct val="50000"/>
              </a:spcBef>
            </a:pPr>
            <a:r>
              <a:rPr lang="en-GB" dirty="0">
                <a:solidFill>
                  <a:schemeClr val="bg1"/>
                </a:solidFill>
                <a:latin typeface="Arial" pitchFamily="34" charset="0"/>
              </a:rPr>
              <a:t>The “Wars of the Roses” was the name given to what was essentially a thirty year struggle over which side of the Plantagenet family (the name of the Royal family at that time) should rule England. It started basically because Edward III had a lot of sons who were very ambitious. They passed their ambition on to their sons who quarrelled over the throne.</a:t>
            </a:r>
          </a:p>
        </p:txBody>
      </p:sp>
      <p:sp>
        <p:nvSpPr>
          <p:cNvPr id="36868" name="Text Box 4"/>
          <p:cNvSpPr txBox="1">
            <a:spLocks noChangeArrowheads="1"/>
          </p:cNvSpPr>
          <p:nvPr/>
        </p:nvSpPr>
        <p:spPr bwMode="auto">
          <a:xfrm>
            <a:off x="381000" y="3962400"/>
            <a:ext cx="6248400" cy="2282825"/>
          </a:xfrm>
          <a:prstGeom prst="rect">
            <a:avLst/>
          </a:prstGeom>
          <a:noFill/>
          <a:ln w="9525">
            <a:noFill/>
            <a:miter lim="800000"/>
            <a:headEnd/>
            <a:tailEnd/>
          </a:ln>
          <a:effectLst/>
        </p:spPr>
        <p:txBody>
          <a:bodyPr>
            <a:spAutoFit/>
          </a:bodyPr>
          <a:lstStyle/>
          <a:p>
            <a:pPr eaLnBrk="0" hangingPunct="0">
              <a:spcBef>
                <a:spcPct val="50000"/>
              </a:spcBef>
            </a:pPr>
            <a:r>
              <a:rPr lang="en-GB" dirty="0">
                <a:solidFill>
                  <a:schemeClr val="bg1"/>
                </a:solidFill>
                <a:latin typeface="Arial" pitchFamily="34" charset="0"/>
              </a:rPr>
              <a:t>The two factions (sides) were: </a:t>
            </a:r>
          </a:p>
          <a:p>
            <a:pPr eaLnBrk="0" hangingPunct="0">
              <a:spcBef>
                <a:spcPct val="50000"/>
              </a:spcBef>
            </a:pPr>
            <a:r>
              <a:rPr lang="en-GB" u="sng" dirty="0">
                <a:solidFill>
                  <a:srgbClr val="FFFF00"/>
                </a:solidFill>
                <a:latin typeface="Arial" pitchFamily="34" charset="0"/>
              </a:rPr>
              <a:t>The House of Lancaster</a:t>
            </a:r>
            <a:r>
              <a:rPr lang="en-GB" dirty="0">
                <a:solidFill>
                  <a:schemeClr val="bg1"/>
                </a:solidFill>
                <a:latin typeface="Arial" pitchFamily="34" charset="0"/>
              </a:rPr>
              <a:t> - represented by a Red Rose.</a:t>
            </a:r>
          </a:p>
          <a:p>
            <a:pPr eaLnBrk="0" hangingPunct="0">
              <a:spcBef>
                <a:spcPct val="50000"/>
              </a:spcBef>
            </a:pPr>
            <a:r>
              <a:rPr lang="en-GB" u="sng" dirty="0">
                <a:solidFill>
                  <a:srgbClr val="FFFF00"/>
                </a:solidFill>
                <a:latin typeface="Arial" pitchFamily="34" charset="0"/>
              </a:rPr>
              <a:t>The House of York</a:t>
            </a:r>
            <a:r>
              <a:rPr lang="en-GB" dirty="0">
                <a:solidFill>
                  <a:schemeClr val="bg1"/>
                </a:solidFill>
                <a:latin typeface="Arial" pitchFamily="34" charset="0"/>
              </a:rPr>
              <a:t> - represented by a White Rose.</a:t>
            </a:r>
          </a:p>
        </p:txBody>
      </p:sp>
      <p:pic>
        <p:nvPicPr>
          <p:cNvPr id="36869" name="Picture 5" descr="White Rose2"/>
          <p:cNvPicPr>
            <a:picLocks noChangeAspect="1" noChangeArrowheads="1"/>
          </p:cNvPicPr>
          <p:nvPr/>
        </p:nvPicPr>
        <p:blipFill>
          <a:blip r:embed="rId2" cstate="print"/>
          <a:srcRect/>
          <a:stretch>
            <a:fillRect/>
          </a:stretch>
        </p:blipFill>
        <p:spPr bwMode="auto">
          <a:xfrm>
            <a:off x="6588125" y="5157788"/>
            <a:ext cx="1400175" cy="1431925"/>
          </a:xfrm>
          <a:prstGeom prst="rect">
            <a:avLst/>
          </a:prstGeom>
          <a:noFill/>
        </p:spPr>
      </p:pic>
      <p:pic>
        <p:nvPicPr>
          <p:cNvPr id="36870" name="Picture 6" descr="Red Rose"/>
          <p:cNvPicPr>
            <a:picLocks noChangeAspect="1" noChangeArrowheads="1"/>
          </p:cNvPicPr>
          <p:nvPr/>
        </p:nvPicPr>
        <p:blipFill>
          <a:blip r:embed="rId3" cstate="print"/>
          <a:srcRect/>
          <a:stretch>
            <a:fillRect/>
          </a:stretch>
        </p:blipFill>
        <p:spPr bwMode="auto">
          <a:xfrm>
            <a:off x="6588125" y="3716338"/>
            <a:ext cx="1371600" cy="13049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p:cNvPicPr>
            <a:picLocks noChangeAspect="1" noChangeArrowheads="1"/>
          </p:cNvPicPr>
          <p:nvPr/>
        </p:nvPicPr>
        <p:blipFill>
          <a:blip r:embed="rId2" cstate="print"/>
          <a:srcRect/>
          <a:stretch>
            <a:fillRect/>
          </a:stretch>
        </p:blipFill>
        <p:spPr bwMode="auto">
          <a:xfrm>
            <a:off x="250825" y="260350"/>
            <a:ext cx="8548688" cy="6337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print"/>
          <a:srcRect/>
          <a:stretch>
            <a:fillRect/>
          </a:stretch>
        </p:blipFill>
        <p:spPr bwMode="auto">
          <a:xfrm>
            <a:off x="323850" y="333375"/>
            <a:ext cx="8583613" cy="6335713"/>
          </a:xfrm>
          <a:prstGeom prst="rect">
            <a:avLst/>
          </a:prstGeom>
          <a:noFill/>
          <a:ln w="9525">
            <a:noFill/>
            <a:miter lim="800000"/>
            <a:headEnd/>
            <a:tailEnd/>
          </a:ln>
          <a:effectLst/>
        </p:spPr>
      </p:pic>
      <p:sp>
        <p:nvSpPr>
          <p:cNvPr id="43012" name="Text Box 4"/>
          <p:cNvSpPr txBox="1">
            <a:spLocks noChangeArrowheads="1"/>
          </p:cNvSpPr>
          <p:nvPr/>
        </p:nvSpPr>
        <p:spPr bwMode="auto">
          <a:xfrm>
            <a:off x="250825" y="187325"/>
            <a:ext cx="3260725" cy="6330950"/>
          </a:xfrm>
          <a:prstGeom prst="rect">
            <a:avLst/>
          </a:prstGeom>
          <a:solidFill>
            <a:srgbClr val="FFFF99"/>
          </a:solidFill>
          <a:ln w="31750">
            <a:solidFill>
              <a:schemeClr val="tx1"/>
            </a:solidFill>
            <a:miter lim="800000"/>
            <a:headEnd/>
            <a:tailEnd/>
          </a:ln>
          <a:effectLst/>
        </p:spPr>
        <p:txBody>
          <a:bodyPr wrap="none">
            <a:spAutoFit/>
          </a:bodyPr>
          <a:lstStyle/>
          <a:p>
            <a:pPr marL="457200" indent="-457200"/>
            <a:r>
              <a:rPr lang="en-GB" b="1" dirty="0">
                <a:latin typeface="Arial" pitchFamily="34" charset="0"/>
              </a:rPr>
              <a:t>Answers</a:t>
            </a:r>
          </a:p>
          <a:p>
            <a:pPr marL="457200" indent="-457200"/>
            <a:r>
              <a:rPr lang="en-GB" b="1" dirty="0">
                <a:latin typeface="Arial" pitchFamily="34" charset="0"/>
              </a:rPr>
              <a:t>Problem	Solution</a:t>
            </a:r>
          </a:p>
          <a:p>
            <a:pPr marL="457200" indent="-457200"/>
            <a:endParaRPr lang="en-GB" dirty="0"/>
          </a:p>
          <a:p>
            <a:pPr marL="457200" indent="-457200"/>
            <a:r>
              <a:rPr lang="en-GB" dirty="0"/>
              <a:t>2 			14</a:t>
            </a:r>
          </a:p>
          <a:p>
            <a:pPr marL="457200" indent="-457200">
              <a:buFontTx/>
              <a:buAutoNum type="arabicPlain" startAt="2"/>
            </a:pPr>
            <a:endParaRPr lang="en-GB" dirty="0"/>
          </a:p>
          <a:p>
            <a:pPr marL="457200" indent="-457200"/>
            <a:r>
              <a:rPr lang="en-GB" dirty="0"/>
              <a:t>3			1</a:t>
            </a:r>
          </a:p>
          <a:p>
            <a:pPr marL="457200" indent="-457200">
              <a:buFontTx/>
              <a:buChar char="•"/>
            </a:pPr>
            <a:endParaRPr lang="en-GB" dirty="0"/>
          </a:p>
          <a:p>
            <a:pPr marL="457200" indent="-457200"/>
            <a:r>
              <a:rPr lang="en-GB" dirty="0"/>
              <a:t>4			8</a:t>
            </a:r>
          </a:p>
          <a:p>
            <a:pPr marL="457200" indent="-457200">
              <a:buFontTx/>
              <a:buChar char="•"/>
            </a:pPr>
            <a:endParaRPr lang="en-GB" dirty="0"/>
          </a:p>
          <a:p>
            <a:pPr marL="457200" indent="-457200"/>
            <a:r>
              <a:rPr lang="en-GB" dirty="0"/>
              <a:t>5			9</a:t>
            </a:r>
          </a:p>
          <a:p>
            <a:pPr marL="457200" indent="-457200">
              <a:buFontTx/>
              <a:buChar char="•"/>
            </a:pPr>
            <a:endParaRPr lang="en-GB" dirty="0"/>
          </a:p>
          <a:p>
            <a:pPr marL="457200" indent="-457200"/>
            <a:r>
              <a:rPr lang="en-GB" dirty="0"/>
              <a:t>7			10</a:t>
            </a:r>
          </a:p>
          <a:p>
            <a:pPr marL="457200" indent="-457200">
              <a:buFontTx/>
              <a:buChar char="•"/>
            </a:pPr>
            <a:endParaRPr lang="en-GB" dirty="0"/>
          </a:p>
          <a:p>
            <a:pPr marL="457200" indent="-457200"/>
            <a:r>
              <a:rPr lang="en-GB" dirty="0"/>
              <a:t>13			11</a:t>
            </a:r>
          </a:p>
          <a:p>
            <a:pPr marL="457200" indent="-457200">
              <a:buFontTx/>
              <a:buChar char="•"/>
            </a:pPr>
            <a:endParaRPr lang="en-GB" dirty="0"/>
          </a:p>
          <a:p>
            <a:pPr marL="457200" indent="-457200"/>
            <a:r>
              <a:rPr lang="en-GB" dirty="0"/>
              <a:t>6			12</a:t>
            </a:r>
          </a:p>
          <a:p>
            <a:pPr marL="457200" indent="-457200"/>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ox(in)">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399</TotalTime>
  <Words>1485</Words>
  <Application>Microsoft Office PowerPoint</Application>
  <PresentationFormat>On-screen Show (4:3)</PresentationFormat>
  <Paragraphs>97</Paragraphs>
  <Slides>37</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Default Design</vt:lpstr>
      <vt:lpstr>Document</vt:lpstr>
      <vt:lpstr>Henry VII restores order</vt:lpstr>
      <vt:lpstr>PowerPoint Presentation</vt:lpstr>
      <vt:lpstr>PowerPoint Presentation</vt:lpstr>
      <vt:lpstr>PowerPoint Presentation</vt:lpstr>
      <vt:lpstr>Learning Goals</vt:lpstr>
      <vt:lpstr>The Tudor Monarchs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Battle of  Bosworth Field  </vt:lpstr>
      <vt:lpstr>PowerPoint Presentation</vt:lpstr>
      <vt:lpstr>PowerPoint Presentation</vt:lpstr>
      <vt:lpstr>Source A  This portrait of RICHARD III was painted in Tudor times, and is probably a copy from one painted by an artist who had seen Richard.</vt:lpstr>
      <vt:lpstr>PowerPoint Presentation</vt:lpstr>
      <vt:lpstr>PowerPoint Presentation</vt:lpstr>
      <vt:lpstr>Source B From an account of the murder of the princes, written by Sir Thomas More in 1520. He said it was part of a confession made by Sir James Tyrrel and John Dighton when they were in prison for treason.  Sir James Tyrrel was sent to Sir Robert Brackenbury, Constable of the Tower of London, with a letter from King Richard to say that he should be given all the keys of the Tower for one night. The two princes were under the care of Will Slater, called ‘Black Will’ and Miles Forest, and these two, with the groom John Dighton, smothered the two princes in their beds. Then rode Sir James to King Richard, who gave him great thanks.</vt:lpstr>
      <vt:lpstr>PowerPoint Presentation</vt:lpstr>
      <vt:lpstr>PowerPoint Presentation</vt:lpstr>
      <vt:lpstr>PowerPoint Presentation</vt:lpstr>
      <vt:lpstr>PowerPoint Presentation</vt:lpstr>
      <vt:lpstr>PowerPoint Presentation</vt:lpstr>
      <vt:lpstr>The Tudor rose is a double rose: red on the outside, white in the centre. In 1486 Henry Tudor married Elizabeth of York, Edward IV’s eldest daughter. By marrying, they joined together the Yorkists and Lancastrians. The red and white rose were one, and the Wars of the Roses were 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King's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Yelland</dc:creator>
  <cp:lastModifiedBy>Steven</cp:lastModifiedBy>
  <cp:revision>87</cp:revision>
  <dcterms:created xsi:type="dcterms:W3CDTF">2004-05-30T22:14:11Z</dcterms:created>
  <dcterms:modified xsi:type="dcterms:W3CDTF">2012-05-06T13:37:40Z</dcterms:modified>
</cp:coreProperties>
</file>