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6"/>
  </p:notesMasterIdLst>
  <p:sldIdLst>
    <p:sldId id="256" r:id="rId2"/>
    <p:sldId id="267" r:id="rId3"/>
    <p:sldId id="260" r:id="rId4"/>
    <p:sldId id="262" r:id="rId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46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297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A3F0E59-5CBA-42F6-B2EC-71CEA168CB16}"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F38E5F-2C91-4C9C-90B8-44E1CF1D6D00}" type="slidenum">
              <a:rPr lang="en-GB"/>
              <a:pPr/>
              <a:t>2</a:t>
            </a:fld>
            <a:endParaRPr lang="en-GB"/>
          </a:p>
        </p:txBody>
      </p:sp>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a:xfrm>
            <a:off x="914400" y="4343400"/>
            <a:ext cx="5029200" cy="4114800"/>
          </a:xfrm>
        </p:spPr>
        <p:txBody>
          <a:bodyPr/>
          <a:lstStyle/>
          <a:p>
            <a:r>
              <a:rPr lang="en-GB" u="sng"/>
              <a:t>Teaching Ideas</a:t>
            </a:r>
          </a:p>
          <a:p>
            <a:r>
              <a:rPr lang="en-GB"/>
              <a:t>The family tree may be too detailed for the whiteboard, but could be printed out. Only English rulers have been highlighted, and the dates refer to dates of English rule. Due to space limitations, Scottish rulers’ dates aren’t included. James VI of Scotland/ James I of England is the first Stuart ruler.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F55B41D-A38F-4C2F-818A-A4F841026CC0}"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1CAFC37-13EF-44F6-A06C-BE93D8A9B2C1}"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1BDD1C5-C59E-4B80-BAD1-37C84931C73E}"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56EC460-1374-415A-B07F-39CF11107661}"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F915AC2-859D-471A-A6D5-5087D015B41F}"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604C4C5D-D0A5-4C25-A93D-ED18CB340629}"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9ADD6987-C375-4677-A087-B7321CBE54EF}"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136477CC-D48B-43FB-94AF-CDDDDAD6BF1C}"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3AA6B5F6-E695-45B3-A6DC-55EEFE57028B}"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6617610-1FAB-4400-BF25-C42533EA209C}"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F86F9B68-894A-48A2-AAD7-3206224C17A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27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27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327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327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908CD22-4ECD-4651-9CDD-B4383CC28F5A}"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b="1" u="sng"/>
              <a:t>The Tudor Family Tree</a:t>
            </a:r>
          </a:p>
        </p:txBody>
      </p:sp>
      <p:sp>
        <p:nvSpPr>
          <p:cNvPr id="2051" name="Rectangle 3"/>
          <p:cNvSpPr>
            <a:spLocks noGrp="1" noChangeArrowheads="1"/>
          </p:cNvSpPr>
          <p:nvPr>
            <p:ph type="subTitle" idx="1"/>
          </p:nvPr>
        </p:nvSpPr>
        <p:spPr>
          <a:xfrm>
            <a:off x="611188" y="4652963"/>
            <a:ext cx="7921625" cy="1439862"/>
          </a:xfrm>
        </p:spPr>
        <p:txBody>
          <a:bodyPr/>
          <a:lstStyle/>
          <a:p>
            <a:pPr algn="l"/>
            <a:r>
              <a:rPr lang="en-GB"/>
              <a:t>Lesson Objective – To understand how the Tudor Family were related to each other.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908175" y="188913"/>
            <a:ext cx="5364163" cy="519112"/>
          </a:xfrm>
          <a:prstGeom prst="rect">
            <a:avLst/>
          </a:prstGeom>
          <a:noFill/>
          <a:ln w="9525">
            <a:noFill/>
            <a:miter lim="800000"/>
            <a:headEnd/>
            <a:tailEnd/>
          </a:ln>
          <a:effectLst/>
        </p:spPr>
        <p:txBody>
          <a:bodyPr>
            <a:spAutoFit/>
          </a:bodyPr>
          <a:lstStyle/>
          <a:p>
            <a:pPr algn="ctr" eaLnBrk="0" hangingPunct="0">
              <a:spcBef>
                <a:spcPct val="50000"/>
              </a:spcBef>
            </a:pPr>
            <a:r>
              <a:rPr lang="en-GB" sz="2800">
                <a:solidFill>
                  <a:srgbClr val="5B0091"/>
                </a:solidFill>
              </a:rPr>
              <a:t>Tudor family tree</a:t>
            </a:r>
          </a:p>
        </p:txBody>
      </p:sp>
      <p:sp>
        <p:nvSpPr>
          <p:cNvPr id="28675" name="Line 3"/>
          <p:cNvSpPr>
            <a:spLocks noChangeShapeType="1"/>
          </p:cNvSpPr>
          <p:nvPr/>
        </p:nvSpPr>
        <p:spPr bwMode="auto">
          <a:xfrm>
            <a:off x="468313" y="1557338"/>
            <a:ext cx="7559675" cy="0"/>
          </a:xfrm>
          <a:prstGeom prst="line">
            <a:avLst/>
          </a:prstGeom>
          <a:noFill/>
          <a:ln w="9525">
            <a:solidFill>
              <a:schemeClr val="tx1"/>
            </a:solidFill>
            <a:round/>
            <a:headEnd/>
            <a:tailEnd/>
          </a:ln>
          <a:effectLst/>
        </p:spPr>
        <p:txBody>
          <a:bodyPr/>
          <a:lstStyle/>
          <a:p>
            <a:endParaRPr lang="en-GB"/>
          </a:p>
        </p:txBody>
      </p:sp>
      <p:sp>
        <p:nvSpPr>
          <p:cNvPr id="28676" name="Line 4"/>
          <p:cNvSpPr>
            <a:spLocks noChangeShapeType="1"/>
          </p:cNvSpPr>
          <p:nvPr/>
        </p:nvSpPr>
        <p:spPr bwMode="auto">
          <a:xfrm>
            <a:off x="4427538" y="1268413"/>
            <a:ext cx="0" cy="288925"/>
          </a:xfrm>
          <a:prstGeom prst="line">
            <a:avLst/>
          </a:prstGeom>
          <a:noFill/>
          <a:ln w="9525">
            <a:solidFill>
              <a:schemeClr val="tx1"/>
            </a:solidFill>
            <a:round/>
            <a:headEnd/>
            <a:tailEnd/>
          </a:ln>
          <a:effectLst/>
        </p:spPr>
        <p:txBody>
          <a:bodyPr/>
          <a:lstStyle/>
          <a:p>
            <a:endParaRPr lang="en-GB"/>
          </a:p>
        </p:txBody>
      </p:sp>
      <p:sp>
        <p:nvSpPr>
          <p:cNvPr id="28677" name="Text Box 5"/>
          <p:cNvSpPr txBox="1">
            <a:spLocks noChangeArrowheads="1"/>
          </p:cNvSpPr>
          <p:nvPr/>
        </p:nvSpPr>
        <p:spPr bwMode="auto">
          <a:xfrm>
            <a:off x="2914650" y="795338"/>
            <a:ext cx="1657350" cy="581025"/>
          </a:xfrm>
          <a:prstGeom prst="rect">
            <a:avLst/>
          </a:prstGeom>
          <a:noFill/>
          <a:ln w="9525">
            <a:noFill/>
            <a:miter lim="800000"/>
            <a:headEnd/>
            <a:tailEnd/>
          </a:ln>
          <a:effectLst/>
        </p:spPr>
        <p:txBody>
          <a:bodyPr>
            <a:spAutoFit/>
          </a:bodyPr>
          <a:lstStyle/>
          <a:p>
            <a:pPr algn="ctr" eaLnBrk="0" hangingPunct="0">
              <a:spcBef>
                <a:spcPct val="50000"/>
              </a:spcBef>
            </a:pPr>
            <a:r>
              <a:rPr lang="en-GB" sz="1600">
                <a:solidFill>
                  <a:srgbClr val="010066"/>
                </a:solidFill>
              </a:rPr>
              <a:t>Henry VII</a:t>
            </a:r>
            <a:br>
              <a:rPr lang="en-GB" sz="1600">
                <a:solidFill>
                  <a:srgbClr val="010066"/>
                </a:solidFill>
              </a:rPr>
            </a:br>
            <a:r>
              <a:rPr lang="en-GB" sz="1600">
                <a:solidFill>
                  <a:srgbClr val="010066"/>
                </a:solidFill>
              </a:rPr>
              <a:t>1485–1509</a:t>
            </a:r>
          </a:p>
        </p:txBody>
      </p:sp>
      <p:sp>
        <p:nvSpPr>
          <p:cNvPr id="28678" name="Text Box 6"/>
          <p:cNvSpPr txBox="1">
            <a:spLocks noChangeArrowheads="1"/>
          </p:cNvSpPr>
          <p:nvPr/>
        </p:nvSpPr>
        <p:spPr bwMode="auto">
          <a:xfrm>
            <a:off x="4481513" y="836613"/>
            <a:ext cx="1370012" cy="274637"/>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Elizabeth of York</a:t>
            </a:r>
          </a:p>
        </p:txBody>
      </p:sp>
      <p:sp>
        <p:nvSpPr>
          <p:cNvPr id="28679" name="Line 7"/>
          <p:cNvSpPr>
            <a:spLocks noChangeShapeType="1"/>
          </p:cNvSpPr>
          <p:nvPr/>
        </p:nvSpPr>
        <p:spPr bwMode="auto">
          <a:xfrm>
            <a:off x="468313" y="1557338"/>
            <a:ext cx="0" cy="287337"/>
          </a:xfrm>
          <a:prstGeom prst="line">
            <a:avLst/>
          </a:prstGeom>
          <a:noFill/>
          <a:ln w="9525">
            <a:solidFill>
              <a:schemeClr val="tx1"/>
            </a:solidFill>
            <a:round/>
            <a:headEnd/>
            <a:tailEnd/>
          </a:ln>
          <a:effectLst/>
        </p:spPr>
        <p:txBody>
          <a:bodyPr/>
          <a:lstStyle/>
          <a:p>
            <a:endParaRPr lang="en-GB"/>
          </a:p>
        </p:txBody>
      </p:sp>
      <p:sp>
        <p:nvSpPr>
          <p:cNvPr id="28680" name="Line 8"/>
          <p:cNvSpPr>
            <a:spLocks noChangeShapeType="1"/>
          </p:cNvSpPr>
          <p:nvPr/>
        </p:nvSpPr>
        <p:spPr bwMode="auto">
          <a:xfrm>
            <a:off x="8027988" y="1557338"/>
            <a:ext cx="0" cy="287337"/>
          </a:xfrm>
          <a:prstGeom prst="line">
            <a:avLst/>
          </a:prstGeom>
          <a:noFill/>
          <a:ln w="9525">
            <a:solidFill>
              <a:schemeClr val="tx1"/>
            </a:solidFill>
            <a:round/>
            <a:headEnd/>
            <a:tailEnd/>
          </a:ln>
          <a:effectLst/>
        </p:spPr>
        <p:txBody>
          <a:bodyPr/>
          <a:lstStyle/>
          <a:p>
            <a:endParaRPr lang="en-GB"/>
          </a:p>
        </p:txBody>
      </p:sp>
      <p:sp>
        <p:nvSpPr>
          <p:cNvPr id="28681" name="Line 9"/>
          <p:cNvSpPr>
            <a:spLocks noChangeShapeType="1"/>
          </p:cNvSpPr>
          <p:nvPr/>
        </p:nvSpPr>
        <p:spPr bwMode="auto">
          <a:xfrm>
            <a:off x="5292725" y="1557338"/>
            <a:ext cx="0" cy="287337"/>
          </a:xfrm>
          <a:prstGeom prst="line">
            <a:avLst/>
          </a:prstGeom>
          <a:noFill/>
          <a:ln w="9525">
            <a:solidFill>
              <a:schemeClr val="tx1"/>
            </a:solidFill>
            <a:round/>
            <a:headEnd/>
            <a:tailEnd/>
          </a:ln>
          <a:effectLst/>
        </p:spPr>
        <p:txBody>
          <a:bodyPr/>
          <a:lstStyle/>
          <a:p>
            <a:endParaRPr lang="en-GB"/>
          </a:p>
        </p:txBody>
      </p:sp>
      <p:sp>
        <p:nvSpPr>
          <p:cNvPr id="28682" name="Line 10"/>
          <p:cNvSpPr>
            <a:spLocks noChangeShapeType="1"/>
          </p:cNvSpPr>
          <p:nvPr/>
        </p:nvSpPr>
        <p:spPr bwMode="auto">
          <a:xfrm>
            <a:off x="2411413" y="1557338"/>
            <a:ext cx="0" cy="250825"/>
          </a:xfrm>
          <a:prstGeom prst="line">
            <a:avLst/>
          </a:prstGeom>
          <a:noFill/>
          <a:ln w="9525">
            <a:solidFill>
              <a:schemeClr val="tx1"/>
            </a:solidFill>
            <a:round/>
            <a:headEnd/>
            <a:tailEnd/>
          </a:ln>
          <a:effectLst/>
        </p:spPr>
        <p:txBody>
          <a:bodyPr/>
          <a:lstStyle/>
          <a:p>
            <a:endParaRPr lang="en-GB"/>
          </a:p>
        </p:txBody>
      </p:sp>
      <p:sp>
        <p:nvSpPr>
          <p:cNvPr id="28683" name="Text Box 11"/>
          <p:cNvSpPr txBox="1">
            <a:spLocks noChangeArrowheads="1"/>
          </p:cNvSpPr>
          <p:nvPr/>
        </p:nvSpPr>
        <p:spPr bwMode="auto">
          <a:xfrm>
            <a:off x="98425" y="1804988"/>
            <a:ext cx="738188" cy="274637"/>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Arthur</a:t>
            </a:r>
          </a:p>
        </p:txBody>
      </p:sp>
      <p:sp>
        <p:nvSpPr>
          <p:cNvPr id="28684" name="Text Box 12"/>
          <p:cNvSpPr txBox="1">
            <a:spLocks noChangeArrowheads="1"/>
          </p:cNvSpPr>
          <p:nvPr/>
        </p:nvSpPr>
        <p:spPr bwMode="auto">
          <a:xfrm>
            <a:off x="1654175" y="1768475"/>
            <a:ext cx="1657350" cy="581025"/>
          </a:xfrm>
          <a:prstGeom prst="rect">
            <a:avLst/>
          </a:prstGeom>
          <a:noFill/>
          <a:ln w="9525">
            <a:noFill/>
            <a:miter lim="800000"/>
            <a:headEnd/>
            <a:tailEnd/>
          </a:ln>
          <a:effectLst/>
        </p:spPr>
        <p:txBody>
          <a:bodyPr>
            <a:spAutoFit/>
          </a:bodyPr>
          <a:lstStyle/>
          <a:p>
            <a:pPr algn="ctr" eaLnBrk="0" hangingPunct="0">
              <a:spcBef>
                <a:spcPct val="50000"/>
              </a:spcBef>
            </a:pPr>
            <a:r>
              <a:rPr lang="en-GB" sz="1600">
                <a:solidFill>
                  <a:srgbClr val="010066"/>
                </a:solidFill>
              </a:rPr>
              <a:t>Henry VIII</a:t>
            </a:r>
            <a:br>
              <a:rPr lang="en-GB" sz="1600">
                <a:solidFill>
                  <a:srgbClr val="010066"/>
                </a:solidFill>
              </a:rPr>
            </a:br>
            <a:r>
              <a:rPr lang="en-GB" sz="1600">
                <a:solidFill>
                  <a:srgbClr val="010066"/>
                </a:solidFill>
              </a:rPr>
              <a:t>1509</a:t>
            </a:r>
            <a:r>
              <a:rPr lang="en-GB" sz="1600">
                <a:solidFill>
                  <a:srgbClr val="010066"/>
                </a:solidFill>
                <a:latin typeface="Comic Sans MS" pitchFamily="66" charset="0"/>
              </a:rPr>
              <a:t>–47</a:t>
            </a:r>
          </a:p>
        </p:txBody>
      </p:sp>
      <p:sp>
        <p:nvSpPr>
          <p:cNvPr id="28685" name="Text Box 13"/>
          <p:cNvSpPr txBox="1">
            <a:spLocks noChangeArrowheads="1"/>
          </p:cNvSpPr>
          <p:nvPr/>
        </p:nvSpPr>
        <p:spPr bwMode="auto">
          <a:xfrm>
            <a:off x="4887913" y="1804988"/>
            <a:ext cx="809625" cy="274637"/>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Margaret</a:t>
            </a:r>
          </a:p>
        </p:txBody>
      </p:sp>
      <p:sp>
        <p:nvSpPr>
          <p:cNvPr id="28686" name="Text Box 14"/>
          <p:cNvSpPr txBox="1">
            <a:spLocks noChangeArrowheads="1"/>
          </p:cNvSpPr>
          <p:nvPr/>
        </p:nvSpPr>
        <p:spPr bwMode="auto">
          <a:xfrm>
            <a:off x="7667625" y="1804988"/>
            <a:ext cx="720725" cy="274637"/>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Mary</a:t>
            </a:r>
          </a:p>
        </p:txBody>
      </p:sp>
      <p:sp>
        <p:nvSpPr>
          <p:cNvPr id="28687" name="Text Box 15"/>
          <p:cNvSpPr txBox="1">
            <a:spLocks noChangeArrowheads="1"/>
          </p:cNvSpPr>
          <p:nvPr/>
        </p:nvSpPr>
        <p:spPr bwMode="auto">
          <a:xfrm>
            <a:off x="838200" y="1801813"/>
            <a:ext cx="989013" cy="457200"/>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Catherine of Aragon</a:t>
            </a:r>
          </a:p>
        </p:txBody>
      </p:sp>
      <p:sp>
        <p:nvSpPr>
          <p:cNvPr id="28688" name="Text Box 16"/>
          <p:cNvSpPr txBox="1">
            <a:spLocks noChangeArrowheads="1"/>
          </p:cNvSpPr>
          <p:nvPr/>
        </p:nvSpPr>
        <p:spPr bwMode="auto">
          <a:xfrm>
            <a:off x="3068638" y="1801813"/>
            <a:ext cx="738187" cy="457200"/>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Anne Boleyn</a:t>
            </a:r>
          </a:p>
        </p:txBody>
      </p:sp>
      <p:sp>
        <p:nvSpPr>
          <p:cNvPr id="28689" name="Text Box 17"/>
          <p:cNvSpPr txBox="1">
            <a:spLocks noChangeArrowheads="1"/>
          </p:cNvSpPr>
          <p:nvPr/>
        </p:nvSpPr>
        <p:spPr bwMode="auto">
          <a:xfrm>
            <a:off x="611188" y="1808163"/>
            <a:ext cx="404812"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a:t>
            </a:r>
          </a:p>
        </p:txBody>
      </p:sp>
      <p:sp>
        <p:nvSpPr>
          <p:cNvPr id="28690" name="Text Box 18"/>
          <p:cNvSpPr txBox="1">
            <a:spLocks noChangeArrowheads="1"/>
          </p:cNvSpPr>
          <p:nvPr/>
        </p:nvSpPr>
        <p:spPr bwMode="auto">
          <a:xfrm>
            <a:off x="1601788" y="1808163"/>
            <a:ext cx="495300"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-m1-</a:t>
            </a:r>
          </a:p>
        </p:txBody>
      </p:sp>
      <p:sp>
        <p:nvSpPr>
          <p:cNvPr id="28691" name="Text Box 19"/>
          <p:cNvSpPr txBox="1">
            <a:spLocks noChangeArrowheads="1"/>
          </p:cNvSpPr>
          <p:nvPr/>
        </p:nvSpPr>
        <p:spPr bwMode="auto">
          <a:xfrm>
            <a:off x="2906713" y="1808163"/>
            <a:ext cx="450850"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-m2-</a:t>
            </a:r>
          </a:p>
        </p:txBody>
      </p:sp>
      <p:sp>
        <p:nvSpPr>
          <p:cNvPr id="28692" name="Text Box 20"/>
          <p:cNvSpPr txBox="1">
            <a:spLocks noChangeArrowheads="1"/>
          </p:cNvSpPr>
          <p:nvPr/>
        </p:nvSpPr>
        <p:spPr bwMode="auto">
          <a:xfrm>
            <a:off x="3627438" y="1808163"/>
            <a:ext cx="404812"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m3-</a:t>
            </a:r>
          </a:p>
        </p:txBody>
      </p:sp>
      <p:sp>
        <p:nvSpPr>
          <p:cNvPr id="28693" name="Text Box 21"/>
          <p:cNvSpPr txBox="1">
            <a:spLocks noChangeArrowheads="1"/>
          </p:cNvSpPr>
          <p:nvPr/>
        </p:nvSpPr>
        <p:spPr bwMode="auto">
          <a:xfrm>
            <a:off x="3743325" y="1801813"/>
            <a:ext cx="828675" cy="457200"/>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Jane Seymour</a:t>
            </a:r>
          </a:p>
        </p:txBody>
      </p:sp>
      <p:sp>
        <p:nvSpPr>
          <p:cNvPr id="28694" name="Line 22"/>
          <p:cNvSpPr>
            <a:spLocks noChangeShapeType="1"/>
          </p:cNvSpPr>
          <p:nvPr/>
        </p:nvSpPr>
        <p:spPr bwMode="auto">
          <a:xfrm>
            <a:off x="1871663" y="2033588"/>
            <a:ext cx="0" cy="946150"/>
          </a:xfrm>
          <a:prstGeom prst="line">
            <a:avLst/>
          </a:prstGeom>
          <a:noFill/>
          <a:ln w="9525">
            <a:solidFill>
              <a:schemeClr val="tx1"/>
            </a:solidFill>
            <a:round/>
            <a:headEnd/>
            <a:tailEnd/>
          </a:ln>
          <a:effectLst/>
        </p:spPr>
        <p:txBody>
          <a:bodyPr/>
          <a:lstStyle/>
          <a:p>
            <a:endParaRPr lang="en-GB"/>
          </a:p>
        </p:txBody>
      </p:sp>
      <p:sp>
        <p:nvSpPr>
          <p:cNvPr id="28695" name="Text Box 23"/>
          <p:cNvSpPr txBox="1">
            <a:spLocks noChangeArrowheads="1"/>
          </p:cNvSpPr>
          <p:nvPr/>
        </p:nvSpPr>
        <p:spPr bwMode="auto">
          <a:xfrm>
            <a:off x="1016000" y="2938463"/>
            <a:ext cx="1657350" cy="581025"/>
          </a:xfrm>
          <a:prstGeom prst="rect">
            <a:avLst/>
          </a:prstGeom>
          <a:noFill/>
          <a:ln w="9525">
            <a:noFill/>
            <a:miter lim="800000"/>
            <a:headEnd/>
            <a:tailEnd/>
          </a:ln>
          <a:effectLst/>
        </p:spPr>
        <p:txBody>
          <a:bodyPr>
            <a:spAutoFit/>
          </a:bodyPr>
          <a:lstStyle/>
          <a:p>
            <a:pPr algn="ctr" eaLnBrk="0" hangingPunct="0">
              <a:spcBef>
                <a:spcPct val="50000"/>
              </a:spcBef>
            </a:pPr>
            <a:r>
              <a:rPr lang="en-GB" sz="1600">
                <a:solidFill>
                  <a:srgbClr val="010066"/>
                </a:solidFill>
              </a:rPr>
              <a:t>Mary I</a:t>
            </a:r>
            <a:br>
              <a:rPr lang="en-GB" sz="1600">
                <a:solidFill>
                  <a:srgbClr val="010066"/>
                </a:solidFill>
              </a:rPr>
            </a:br>
            <a:r>
              <a:rPr lang="en-GB" sz="1600">
                <a:solidFill>
                  <a:srgbClr val="010066"/>
                </a:solidFill>
              </a:rPr>
              <a:t>1553–58</a:t>
            </a:r>
            <a:endParaRPr lang="en-GB" sz="1600">
              <a:solidFill>
                <a:srgbClr val="010066"/>
              </a:solidFill>
              <a:latin typeface="Comic Sans MS" pitchFamily="66" charset="0"/>
            </a:endParaRPr>
          </a:p>
        </p:txBody>
      </p:sp>
      <p:sp>
        <p:nvSpPr>
          <p:cNvPr id="28696" name="Text Box 24"/>
          <p:cNvSpPr txBox="1">
            <a:spLocks noChangeArrowheads="1"/>
          </p:cNvSpPr>
          <p:nvPr/>
        </p:nvSpPr>
        <p:spPr bwMode="auto">
          <a:xfrm>
            <a:off x="1106488" y="2978150"/>
            <a:ext cx="404812"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a:t>
            </a:r>
          </a:p>
        </p:txBody>
      </p:sp>
      <p:sp>
        <p:nvSpPr>
          <p:cNvPr id="28697" name="Text Box 25"/>
          <p:cNvSpPr txBox="1">
            <a:spLocks noChangeArrowheads="1"/>
          </p:cNvSpPr>
          <p:nvPr/>
        </p:nvSpPr>
        <p:spPr bwMode="auto">
          <a:xfrm>
            <a:off x="296863" y="2971800"/>
            <a:ext cx="989012" cy="457200"/>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Philip II of Spain</a:t>
            </a:r>
          </a:p>
        </p:txBody>
      </p:sp>
      <p:sp>
        <p:nvSpPr>
          <p:cNvPr id="28698" name="Text Box 26"/>
          <p:cNvSpPr txBox="1">
            <a:spLocks noChangeArrowheads="1"/>
          </p:cNvSpPr>
          <p:nvPr/>
        </p:nvSpPr>
        <p:spPr bwMode="auto">
          <a:xfrm>
            <a:off x="2457450" y="2938463"/>
            <a:ext cx="1252538" cy="581025"/>
          </a:xfrm>
          <a:prstGeom prst="rect">
            <a:avLst/>
          </a:prstGeom>
          <a:noFill/>
          <a:ln w="9525">
            <a:noFill/>
            <a:miter lim="800000"/>
            <a:headEnd/>
            <a:tailEnd/>
          </a:ln>
          <a:effectLst/>
        </p:spPr>
        <p:txBody>
          <a:bodyPr>
            <a:spAutoFit/>
          </a:bodyPr>
          <a:lstStyle/>
          <a:p>
            <a:pPr algn="ctr" eaLnBrk="0" hangingPunct="0">
              <a:spcBef>
                <a:spcPct val="50000"/>
              </a:spcBef>
            </a:pPr>
            <a:r>
              <a:rPr lang="en-GB" sz="1600">
                <a:solidFill>
                  <a:srgbClr val="010066"/>
                </a:solidFill>
              </a:rPr>
              <a:t>Elizabeth I</a:t>
            </a:r>
            <a:br>
              <a:rPr lang="en-GB" sz="1600">
                <a:solidFill>
                  <a:srgbClr val="010066"/>
                </a:solidFill>
              </a:rPr>
            </a:br>
            <a:r>
              <a:rPr lang="en-GB" sz="1600">
                <a:solidFill>
                  <a:srgbClr val="010066"/>
                </a:solidFill>
              </a:rPr>
              <a:t>1558–1603</a:t>
            </a:r>
            <a:endParaRPr lang="en-GB" sz="1600">
              <a:solidFill>
                <a:srgbClr val="010066"/>
              </a:solidFill>
              <a:latin typeface="Comic Sans MS" pitchFamily="66" charset="0"/>
            </a:endParaRPr>
          </a:p>
        </p:txBody>
      </p:sp>
      <p:sp>
        <p:nvSpPr>
          <p:cNvPr id="28699" name="Text Box 27"/>
          <p:cNvSpPr txBox="1">
            <a:spLocks noChangeArrowheads="1"/>
          </p:cNvSpPr>
          <p:nvPr/>
        </p:nvSpPr>
        <p:spPr bwMode="auto">
          <a:xfrm>
            <a:off x="3589338" y="2938463"/>
            <a:ext cx="1252537" cy="581025"/>
          </a:xfrm>
          <a:prstGeom prst="rect">
            <a:avLst/>
          </a:prstGeom>
          <a:noFill/>
          <a:ln w="9525">
            <a:noFill/>
            <a:miter lim="800000"/>
            <a:headEnd/>
            <a:tailEnd/>
          </a:ln>
          <a:effectLst/>
        </p:spPr>
        <p:txBody>
          <a:bodyPr>
            <a:spAutoFit/>
          </a:bodyPr>
          <a:lstStyle/>
          <a:p>
            <a:pPr algn="ctr" eaLnBrk="0" hangingPunct="0">
              <a:spcBef>
                <a:spcPct val="50000"/>
              </a:spcBef>
            </a:pPr>
            <a:r>
              <a:rPr lang="en-GB" sz="1600">
                <a:solidFill>
                  <a:srgbClr val="010066"/>
                </a:solidFill>
              </a:rPr>
              <a:t>Edward VI</a:t>
            </a:r>
            <a:br>
              <a:rPr lang="en-GB" sz="1600">
                <a:solidFill>
                  <a:srgbClr val="010066"/>
                </a:solidFill>
              </a:rPr>
            </a:br>
            <a:r>
              <a:rPr lang="en-GB" sz="1600">
                <a:solidFill>
                  <a:srgbClr val="010066"/>
                </a:solidFill>
              </a:rPr>
              <a:t>1547–53</a:t>
            </a:r>
            <a:endParaRPr lang="en-GB" sz="1600">
              <a:solidFill>
                <a:srgbClr val="010066"/>
              </a:solidFill>
              <a:latin typeface="Comic Sans MS" pitchFamily="66" charset="0"/>
            </a:endParaRPr>
          </a:p>
        </p:txBody>
      </p:sp>
      <p:sp>
        <p:nvSpPr>
          <p:cNvPr id="28700" name="Line 28"/>
          <p:cNvSpPr>
            <a:spLocks noChangeShapeType="1"/>
          </p:cNvSpPr>
          <p:nvPr/>
        </p:nvSpPr>
        <p:spPr bwMode="auto">
          <a:xfrm>
            <a:off x="3132138" y="2033588"/>
            <a:ext cx="0" cy="946150"/>
          </a:xfrm>
          <a:prstGeom prst="line">
            <a:avLst/>
          </a:prstGeom>
          <a:noFill/>
          <a:ln w="9525">
            <a:solidFill>
              <a:schemeClr val="tx1"/>
            </a:solidFill>
            <a:round/>
            <a:headEnd/>
            <a:tailEnd/>
          </a:ln>
          <a:effectLst/>
        </p:spPr>
        <p:txBody>
          <a:bodyPr/>
          <a:lstStyle/>
          <a:p>
            <a:endParaRPr lang="en-GB"/>
          </a:p>
        </p:txBody>
      </p:sp>
      <p:sp>
        <p:nvSpPr>
          <p:cNvPr id="28701" name="Line 29"/>
          <p:cNvSpPr>
            <a:spLocks noChangeShapeType="1"/>
          </p:cNvSpPr>
          <p:nvPr/>
        </p:nvSpPr>
        <p:spPr bwMode="auto">
          <a:xfrm>
            <a:off x="3806825" y="2033588"/>
            <a:ext cx="0" cy="946150"/>
          </a:xfrm>
          <a:prstGeom prst="line">
            <a:avLst/>
          </a:prstGeom>
          <a:noFill/>
          <a:ln w="9525">
            <a:solidFill>
              <a:schemeClr val="tx1"/>
            </a:solidFill>
            <a:round/>
            <a:headEnd/>
            <a:tailEnd/>
          </a:ln>
          <a:effectLst/>
        </p:spPr>
        <p:txBody>
          <a:bodyPr/>
          <a:lstStyle/>
          <a:p>
            <a:endParaRPr lang="en-GB"/>
          </a:p>
        </p:txBody>
      </p:sp>
      <p:sp>
        <p:nvSpPr>
          <p:cNvPr id="28702" name="Line 30"/>
          <p:cNvSpPr>
            <a:spLocks noChangeShapeType="1"/>
          </p:cNvSpPr>
          <p:nvPr/>
        </p:nvSpPr>
        <p:spPr bwMode="auto">
          <a:xfrm>
            <a:off x="2411413" y="2393950"/>
            <a:ext cx="0" cy="2474913"/>
          </a:xfrm>
          <a:prstGeom prst="line">
            <a:avLst/>
          </a:prstGeom>
          <a:noFill/>
          <a:ln w="9525">
            <a:solidFill>
              <a:schemeClr val="tx1"/>
            </a:solidFill>
            <a:round/>
            <a:headEnd/>
            <a:tailEnd/>
          </a:ln>
          <a:effectLst/>
        </p:spPr>
        <p:txBody>
          <a:bodyPr/>
          <a:lstStyle/>
          <a:p>
            <a:endParaRPr lang="en-GB"/>
          </a:p>
        </p:txBody>
      </p:sp>
      <p:sp>
        <p:nvSpPr>
          <p:cNvPr id="28703" name="Text Box 31"/>
          <p:cNvSpPr txBox="1">
            <a:spLocks noChangeArrowheads="1"/>
          </p:cNvSpPr>
          <p:nvPr/>
        </p:nvSpPr>
        <p:spPr bwMode="auto">
          <a:xfrm>
            <a:off x="1962150" y="4059238"/>
            <a:ext cx="404813"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-m4</a:t>
            </a:r>
          </a:p>
        </p:txBody>
      </p:sp>
      <p:sp>
        <p:nvSpPr>
          <p:cNvPr id="28704" name="Text Box 32"/>
          <p:cNvSpPr txBox="1">
            <a:spLocks noChangeArrowheads="1"/>
          </p:cNvSpPr>
          <p:nvPr/>
        </p:nvSpPr>
        <p:spPr bwMode="auto">
          <a:xfrm>
            <a:off x="1962150" y="4373563"/>
            <a:ext cx="404813"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-m5</a:t>
            </a:r>
          </a:p>
        </p:txBody>
      </p:sp>
      <p:sp>
        <p:nvSpPr>
          <p:cNvPr id="28705" name="Text Box 33"/>
          <p:cNvSpPr txBox="1">
            <a:spLocks noChangeArrowheads="1"/>
          </p:cNvSpPr>
          <p:nvPr/>
        </p:nvSpPr>
        <p:spPr bwMode="auto">
          <a:xfrm>
            <a:off x="1962150" y="4689475"/>
            <a:ext cx="404813"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-m6</a:t>
            </a:r>
          </a:p>
        </p:txBody>
      </p:sp>
      <p:sp>
        <p:nvSpPr>
          <p:cNvPr id="28706" name="Text Box 34"/>
          <p:cNvSpPr txBox="1">
            <a:spLocks noChangeArrowheads="1"/>
          </p:cNvSpPr>
          <p:nvPr/>
        </p:nvSpPr>
        <p:spPr bwMode="auto">
          <a:xfrm>
            <a:off x="881063" y="4054475"/>
            <a:ext cx="1214437" cy="274638"/>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Anne of Cleves</a:t>
            </a:r>
          </a:p>
        </p:txBody>
      </p:sp>
      <p:sp>
        <p:nvSpPr>
          <p:cNvPr id="28707" name="Text Box 35"/>
          <p:cNvSpPr txBox="1">
            <a:spLocks noChangeArrowheads="1"/>
          </p:cNvSpPr>
          <p:nvPr/>
        </p:nvSpPr>
        <p:spPr bwMode="auto">
          <a:xfrm>
            <a:off x="701675" y="4368800"/>
            <a:ext cx="1439863" cy="274638"/>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Catherine Howard</a:t>
            </a:r>
          </a:p>
        </p:txBody>
      </p:sp>
      <p:sp>
        <p:nvSpPr>
          <p:cNvPr id="28708" name="Text Box 36"/>
          <p:cNvSpPr txBox="1">
            <a:spLocks noChangeArrowheads="1"/>
          </p:cNvSpPr>
          <p:nvPr/>
        </p:nvSpPr>
        <p:spPr bwMode="auto">
          <a:xfrm>
            <a:off x="881063" y="4684713"/>
            <a:ext cx="1260475" cy="274637"/>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Catherine Parr</a:t>
            </a:r>
          </a:p>
        </p:txBody>
      </p:sp>
      <p:sp>
        <p:nvSpPr>
          <p:cNvPr id="28709" name="Line 37"/>
          <p:cNvSpPr>
            <a:spLocks noChangeShapeType="1"/>
          </p:cNvSpPr>
          <p:nvPr/>
        </p:nvSpPr>
        <p:spPr bwMode="auto">
          <a:xfrm flipH="1">
            <a:off x="2322513" y="4508500"/>
            <a:ext cx="88900" cy="0"/>
          </a:xfrm>
          <a:prstGeom prst="line">
            <a:avLst/>
          </a:prstGeom>
          <a:noFill/>
          <a:ln w="9525">
            <a:solidFill>
              <a:srgbClr val="FF0000"/>
            </a:solidFill>
            <a:round/>
            <a:headEnd/>
            <a:tailEnd/>
          </a:ln>
          <a:effectLst/>
        </p:spPr>
        <p:txBody>
          <a:bodyPr/>
          <a:lstStyle/>
          <a:p>
            <a:endParaRPr lang="en-GB"/>
          </a:p>
        </p:txBody>
      </p:sp>
      <p:sp>
        <p:nvSpPr>
          <p:cNvPr id="28710" name="Line 38"/>
          <p:cNvSpPr>
            <a:spLocks noChangeShapeType="1"/>
          </p:cNvSpPr>
          <p:nvPr/>
        </p:nvSpPr>
        <p:spPr bwMode="auto">
          <a:xfrm flipH="1">
            <a:off x="2322513" y="4194175"/>
            <a:ext cx="88900" cy="0"/>
          </a:xfrm>
          <a:prstGeom prst="line">
            <a:avLst/>
          </a:prstGeom>
          <a:noFill/>
          <a:ln w="9525">
            <a:solidFill>
              <a:srgbClr val="FF0000"/>
            </a:solidFill>
            <a:round/>
            <a:headEnd/>
            <a:tailEnd/>
          </a:ln>
          <a:effectLst/>
        </p:spPr>
        <p:txBody>
          <a:bodyPr/>
          <a:lstStyle/>
          <a:p>
            <a:endParaRPr lang="en-GB"/>
          </a:p>
        </p:txBody>
      </p:sp>
      <p:sp>
        <p:nvSpPr>
          <p:cNvPr id="28711" name="Line 39"/>
          <p:cNvSpPr>
            <a:spLocks noChangeShapeType="1"/>
          </p:cNvSpPr>
          <p:nvPr/>
        </p:nvSpPr>
        <p:spPr bwMode="auto">
          <a:xfrm flipH="1">
            <a:off x="2322513" y="4868863"/>
            <a:ext cx="88900" cy="0"/>
          </a:xfrm>
          <a:prstGeom prst="line">
            <a:avLst/>
          </a:prstGeom>
          <a:noFill/>
          <a:ln w="9525">
            <a:solidFill>
              <a:srgbClr val="FF0000"/>
            </a:solidFill>
            <a:round/>
            <a:headEnd/>
            <a:tailEnd/>
          </a:ln>
          <a:effectLst/>
        </p:spPr>
        <p:txBody>
          <a:bodyPr/>
          <a:lstStyle/>
          <a:p>
            <a:endParaRPr lang="en-GB"/>
          </a:p>
        </p:txBody>
      </p:sp>
      <p:sp>
        <p:nvSpPr>
          <p:cNvPr id="28712" name="Text Box 40"/>
          <p:cNvSpPr txBox="1">
            <a:spLocks noChangeArrowheads="1"/>
          </p:cNvSpPr>
          <p:nvPr/>
        </p:nvSpPr>
        <p:spPr bwMode="auto">
          <a:xfrm>
            <a:off x="5516563" y="1808163"/>
            <a:ext cx="450850"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a:t>
            </a:r>
          </a:p>
        </p:txBody>
      </p:sp>
      <p:sp>
        <p:nvSpPr>
          <p:cNvPr id="28713" name="Text Box 41"/>
          <p:cNvSpPr txBox="1">
            <a:spLocks noChangeArrowheads="1"/>
          </p:cNvSpPr>
          <p:nvPr/>
        </p:nvSpPr>
        <p:spPr bwMode="auto">
          <a:xfrm>
            <a:off x="5741988" y="1804988"/>
            <a:ext cx="944562" cy="457200"/>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James IV of Scotland</a:t>
            </a:r>
          </a:p>
        </p:txBody>
      </p:sp>
      <p:sp>
        <p:nvSpPr>
          <p:cNvPr id="28714" name="Line 42"/>
          <p:cNvSpPr>
            <a:spLocks noChangeShapeType="1"/>
          </p:cNvSpPr>
          <p:nvPr/>
        </p:nvSpPr>
        <p:spPr bwMode="auto">
          <a:xfrm>
            <a:off x="5741988" y="2033588"/>
            <a:ext cx="0" cy="1755775"/>
          </a:xfrm>
          <a:prstGeom prst="line">
            <a:avLst/>
          </a:prstGeom>
          <a:noFill/>
          <a:ln w="9525">
            <a:solidFill>
              <a:schemeClr val="tx1"/>
            </a:solidFill>
            <a:round/>
            <a:headEnd/>
            <a:tailEnd/>
          </a:ln>
          <a:effectLst/>
        </p:spPr>
        <p:txBody>
          <a:bodyPr/>
          <a:lstStyle/>
          <a:p>
            <a:endParaRPr lang="en-GB"/>
          </a:p>
        </p:txBody>
      </p:sp>
      <p:sp>
        <p:nvSpPr>
          <p:cNvPr id="28715" name="Text Box 43"/>
          <p:cNvSpPr txBox="1">
            <a:spLocks noChangeArrowheads="1"/>
          </p:cNvSpPr>
          <p:nvPr/>
        </p:nvSpPr>
        <p:spPr bwMode="auto">
          <a:xfrm>
            <a:off x="5246688" y="3781425"/>
            <a:ext cx="944562" cy="457200"/>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James V of Scotland</a:t>
            </a:r>
          </a:p>
        </p:txBody>
      </p:sp>
      <p:sp>
        <p:nvSpPr>
          <p:cNvPr id="28716" name="Text Box 44"/>
          <p:cNvSpPr txBox="1">
            <a:spLocks noChangeArrowheads="1"/>
          </p:cNvSpPr>
          <p:nvPr/>
        </p:nvSpPr>
        <p:spPr bwMode="auto">
          <a:xfrm>
            <a:off x="5021263" y="3789363"/>
            <a:ext cx="495300"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-m1-</a:t>
            </a:r>
          </a:p>
        </p:txBody>
      </p:sp>
      <p:sp>
        <p:nvSpPr>
          <p:cNvPr id="28717" name="Text Box 45"/>
          <p:cNvSpPr txBox="1">
            <a:spLocks noChangeArrowheads="1"/>
          </p:cNvSpPr>
          <p:nvPr/>
        </p:nvSpPr>
        <p:spPr bwMode="auto">
          <a:xfrm>
            <a:off x="4257675" y="3781425"/>
            <a:ext cx="944563" cy="457200"/>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Madeline of France</a:t>
            </a:r>
          </a:p>
        </p:txBody>
      </p:sp>
      <p:sp>
        <p:nvSpPr>
          <p:cNvPr id="28718" name="Text Box 46"/>
          <p:cNvSpPr txBox="1">
            <a:spLocks noChangeArrowheads="1"/>
          </p:cNvSpPr>
          <p:nvPr/>
        </p:nvSpPr>
        <p:spPr bwMode="auto">
          <a:xfrm>
            <a:off x="6011863" y="3789363"/>
            <a:ext cx="450850"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-m2-</a:t>
            </a:r>
          </a:p>
        </p:txBody>
      </p:sp>
      <p:sp>
        <p:nvSpPr>
          <p:cNvPr id="28719" name="Text Box 47"/>
          <p:cNvSpPr txBox="1">
            <a:spLocks noChangeArrowheads="1"/>
          </p:cNvSpPr>
          <p:nvPr/>
        </p:nvSpPr>
        <p:spPr bwMode="auto">
          <a:xfrm>
            <a:off x="6281738" y="3781425"/>
            <a:ext cx="765175" cy="457200"/>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Mary of Guise</a:t>
            </a:r>
          </a:p>
        </p:txBody>
      </p:sp>
      <p:sp>
        <p:nvSpPr>
          <p:cNvPr id="28720" name="Line 48"/>
          <p:cNvSpPr>
            <a:spLocks noChangeShapeType="1"/>
          </p:cNvSpPr>
          <p:nvPr/>
        </p:nvSpPr>
        <p:spPr bwMode="auto">
          <a:xfrm>
            <a:off x="6237288" y="4014788"/>
            <a:ext cx="0" cy="809625"/>
          </a:xfrm>
          <a:prstGeom prst="line">
            <a:avLst/>
          </a:prstGeom>
          <a:noFill/>
          <a:ln w="9525">
            <a:solidFill>
              <a:schemeClr val="tx1"/>
            </a:solidFill>
            <a:round/>
            <a:headEnd/>
            <a:tailEnd/>
          </a:ln>
          <a:effectLst/>
        </p:spPr>
        <p:txBody>
          <a:bodyPr/>
          <a:lstStyle/>
          <a:p>
            <a:endParaRPr lang="en-GB"/>
          </a:p>
        </p:txBody>
      </p:sp>
      <p:sp>
        <p:nvSpPr>
          <p:cNvPr id="28721" name="Text Box 49"/>
          <p:cNvSpPr txBox="1">
            <a:spLocks noChangeArrowheads="1"/>
          </p:cNvSpPr>
          <p:nvPr/>
        </p:nvSpPr>
        <p:spPr bwMode="auto">
          <a:xfrm>
            <a:off x="5697538" y="4778375"/>
            <a:ext cx="1079500" cy="457200"/>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Mary Queen of Scots</a:t>
            </a:r>
          </a:p>
        </p:txBody>
      </p:sp>
      <p:sp>
        <p:nvSpPr>
          <p:cNvPr id="28722" name="Text Box 50"/>
          <p:cNvSpPr txBox="1">
            <a:spLocks noChangeArrowheads="1"/>
          </p:cNvSpPr>
          <p:nvPr/>
        </p:nvSpPr>
        <p:spPr bwMode="auto">
          <a:xfrm>
            <a:off x="5381625" y="4778375"/>
            <a:ext cx="495300"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-m1-</a:t>
            </a:r>
          </a:p>
        </p:txBody>
      </p:sp>
      <p:sp>
        <p:nvSpPr>
          <p:cNvPr id="28723" name="Text Box 51"/>
          <p:cNvSpPr txBox="1">
            <a:spLocks noChangeArrowheads="1"/>
          </p:cNvSpPr>
          <p:nvPr/>
        </p:nvSpPr>
        <p:spPr bwMode="auto">
          <a:xfrm>
            <a:off x="4481513" y="4778375"/>
            <a:ext cx="1079500" cy="457200"/>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Francis II of France</a:t>
            </a:r>
          </a:p>
        </p:txBody>
      </p:sp>
      <p:sp>
        <p:nvSpPr>
          <p:cNvPr id="28724" name="Text Box 52"/>
          <p:cNvSpPr txBox="1">
            <a:spLocks noChangeArrowheads="1"/>
          </p:cNvSpPr>
          <p:nvPr/>
        </p:nvSpPr>
        <p:spPr bwMode="auto">
          <a:xfrm>
            <a:off x="6642100" y="4778375"/>
            <a:ext cx="450850"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-m2-</a:t>
            </a:r>
          </a:p>
        </p:txBody>
      </p:sp>
      <p:sp>
        <p:nvSpPr>
          <p:cNvPr id="28725" name="Text Box 53"/>
          <p:cNvSpPr txBox="1">
            <a:spLocks noChangeArrowheads="1"/>
          </p:cNvSpPr>
          <p:nvPr/>
        </p:nvSpPr>
        <p:spPr bwMode="auto">
          <a:xfrm>
            <a:off x="6777038" y="4772025"/>
            <a:ext cx="900112" cy="457200"/>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Lord Darnley</a:t>
            </a:r>
          </a:p>
        </p:txBody>
      </p:sp>
      <p:sp>
        <p:nvSpPr>
          <p:cNvPr id="28726" name="Line 54"/>
          <p:cNvSpPr>
            <a:spLocks noChangeShapeType="1"/>
          </p:cNvSpPr>
          <p:nvPr/>
        </p:nvSpPr>
        <p:spPr bwMode="auto">
          <a:xfrm>
            <a:off x="6867525" y="5005388"/>
            <a:ext cx="0" cy="584200"/>
          </a:xfrm>
          <a:prstGeom prst="line">
            <a:avLst/>
          </a:prstGeom>
          <a:noFill/>
          <a:ln w="9525">
            <a:solidFill>
              <a:schemeClr val="tx1"/>
            </a:solidFill>
            <a:round/>
            <a:headEnd/>
            <a:tailEnd/>
          </a:ln>
          <a:effectLst/>
        </p:spPr>
        <p:txBody>
          <a:bodyPr/>
          <a:lstStyle/>
          <a:p>
            <a:endParaRPr lang="en-GB"/>
          </a:p>
        </p:txBody>
      </p:sp>
      <p:sp>
        <p:nvSpPr>
          <p:cNvPr id="28727" name="Text Box 55"/>
          <p:cNvSpPr txBox="1">
            <a:spLocks noChangeArrowheads="1"/>
          </p:cNvSpPr>
          <p:nvPr/>
        </p:nvSpPr>
        <p:spPr bwMode="auto">
          <a:xfrm>
            <a:off x="5653088" y="5589588"/>
            <a:ext cx="2339975" cy="825500"/>
          </a:xfrm>
          <a:prstGeom prst="rect">
            <a:avLst/>
          </a:prstGeom>
          <a:noFill/>
          <a:ln w="9525">
            <a:noFill/>
            <a:miter lim="800000"/>
            <a:headEnd/>
            <a:tailEnd/>
          </a:ln>
          <a:effectLst/>
        </p:spPr>
        <p:txBody>
          <a:bodyPr>
            <a:spAutoFit/>
          </a:bodyPr>
          <a:lstStyle/>
          <a:p>
            <a:pPr algn="ctr" eaLnBrk="0" hangingPunct="0">
              <a:spcBef>
                <a:spcPct val="50000"/>
              </a:spcBef>
            </a:pPr>
            <a:r>
              <a:rPr lang="en-GB" sz="1600">
                <a:solidFill>
                  <a:srgbClr val="010066"/>
                </a:solidFill>
              </a:rPr>
              <a:t>James V1 of Scotland/  I of England</a:t>
            </a:r>
            <a:br>
              <a:rPr lang="en-GB" sz="1600">
                <a:solidFill>
                  <a:srgbClr val="010066"/>
                </a:solidFill>
              </a:rPr>
            </a:br>
            <a:r>
              <a:rPr lang="en-GB" sz="1600">
                <a:solidFill>
                  <a:srgbClr val="010066"/>
                </a:solidFill>
              </a:rPr>
              <a:t>1603–25</a:t>
            </a:r>
          </a:p>
        </p:txBody>
      </p:sp>
      <p:sp>
        <p:nvSpPr>
          <p:cNvPr id="28728" name="Text Box 56"/>
          <p:cNvSpPr txBox="1">
            <a:spLocks noChangeArrowheads="1"/>
          </p:cNvSpPr>
          <p:nvPr/>
        </p:nvSpPr>
        <p:spPr bwMode="auto">
          <a:xfrm>
            <a:off x="7451725" y="1808163"/>
            <a:ext cx="495300"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-m1-</a:t>
            </a:r>
          </a:p>
        </p:txBody>
      </p:sp>
      <p:sp>
        <p:nvSpPr>
          <p:cNvPr id="28729" name="Text Box 57"/>
          <p:cNvSpPr txBox="1">
            <a:spLocks noChangeArrowheads="1"/>
          </p:cNvSpPr>
          <p:nvPr/>
        </p:nvSpPr>
        <p:spPr bwMode="auto">
          <a:xfrm>
            <a:off x="6777038" y="1808163"/>
            <a:ext cx="944562" cy="457200"/>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Louis XII of France</a:t>
            </a:r>
          </a:p>
        </p:txBody>
      </p:sp>
      <p:sp>
        <p:nvSpPr>
          <p:cNvPr id="28730" name="Text Box 58"/>
          <p:cNvSpPr txBox="1">
            <a:spLocks noChangeArrowheads="1"/>
          </p:cNvSpPr>
          <p:nvPr/>
        </p:nvSpPr>
        <p:spPr bwMode="auto">
          <a:xfrm>
            <a:off x="8307388" y="1801813"/>
            <a:ext cx="836612" cy="457200"/>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Duke of Suffolk</a:t>
            </a:r>
          </a:p>
        </p:txBody>
      </p:sp>
      <p:sp>
        <p:nvSpPr>
          <p:cNvPr id="28731" name="Text Box 59"/>
          <p:cNvSpPr txBox="1">
            <a:spLocks noChangeArrowheads="1"/>
          </p:cNvSpPr>
          <p:nvPr/>
        </p:nvSpPr>
        <p:spPr bwMode="auto">
          <a:xfrm>
            <a:off x="8126413" y="1808163"/>
            <a:ext cx="450850"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-m2-</a:t>
            </a:r>
          </a:p>
        </p:txBody>
      </p:sp>
      <p:sp>
        <p:nvSpPr>
          <p:cNvPr id="28732" name="Line 60"/>
          <p:cNvSpPr>
            <a:spLocks noChangeShapeType="1"/>
          </p:cNvSpPr>
          <p:nvPr/>
        </p:nvSpPr>
        <p:spPr bwMode="auto">
          <a:xfrm>
            <a:off x="8351838" y="2033588"/>
            <a:ext cx="0" cy="495300"/>
          </a:xfrm>
          <a:prstGeom prst="line">
            <a:avLst/>
          </a:prstGeom>
          <a:noFill/>
          <a:ln w="9525">
            <a:solidFill>
              <a:schemeClr val="tx1"/>
            </a:solidFill>
            <a:round/>
            <a:headEnd/>
            <a:tailEnd/>
          </a:ln>
          <a:effectLst/>
        </p:spPr>
        <p:txBody>
          <a:bodyPr/>
          <a:lstStyle/>
          <a:p>
            <a:endParaRPr lang="en-GB"/>
          </a:p>
        </p:txBody>
      </p:sp>
      <p:sp>
        <p:nvSpPr>
          <p:cNvPr id="28733" name="Text Box 61"/>
          <p:cNvSpPr txBox="1">
            <a:spLocks noChangeArrowheads="1"/>
          </p:cNvSpPr>
          <p:nvPr/>
        </p:nvSpPr>
        <p:spPr bwMode="auto">
          <a:xfrm>
            <a:off x="7947025" y="2484438"/>
            <a:ext cx="809625" cy="274637"/>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Frances</a:t>
            </a:r>
          </a:p>
        </p:txBody>
      </p:sp>
      <p:sp>
        <p:nvSpPr>
          <p:cNvPr id="28734" name="Text Box 62"/>
          <p:cNvSpPr txBox="1">
            <a:spLocks noChangeArrowheads="1"/>
          </p:cNvSpPr>
          <p:nvPr/>
        </p:nvSpPr>
        <p:spPr bwMode="auto">
          <a:xfrm>
            <a:off x="7227888" y="2484438"/>
            <a:ext cx="630237" cy="457200"/>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Henry Grey</a:t>
            </a:r>
          </a:p>
        </p:txBody>
      </p:sp>
      <p:sp>
        <p:nvSpPr>
          <p:cNvPr id="28735" name="Text Box 63"/>
          <p:cNvSpPr txBox="1">
            <a:spLocks noChangeArrowheads="1"/>
          </p:cNvSpPr>
          <p:nvPr/>
        </p:nvSpPr>
        <p:spPr bwMode="auto">
          <a:xfrm>
            <a:off x="7677150" y="2484438"/>
            <a:ext cx="450850"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a:t>
            </a:r>
          </a:p>
        </p:txBody>
      </p:sp>
      <p:sp>
        <p:nvSpPr>
          <p:cNvPr id="28736" name="Line 64"/>
          <p:cNvSpPr>
            <a:spLocks noChangeShapeType="1"/>
          </p:cNvSpPr>
          <p:nvPr/>
        </p:nvSpPr>
        <p:spPr bwMode="auto">
          <a:xfrm>
            <a:off x="7902575" y="2708275"/>
            <a:ext cx="0" cy="360363"/>
          </a:xfrm>
          <a:prstGeom prst="line">
            <a:avLst/>
          </a:prstGeom>
          <a:noFill/>
          <a:ln w="9525">
            <a:solidFill>
              <a:schemeClr val="tx1"/>
            </a:solidFill>
            <a:round/>
            <a:headEnd/>
            <a:tailEnd/>
          </a:ln>
          <a:effectLst/>
        </p:spPr>
        <p:txBody>
          <a:bodyPr/>
          <a:lstStyle/>
          <a:p>
            <a:endParaRPr lang="en-GB"/>
          </a:p>
        </p:txBody>
      </p:sp>
      <p:sp>
        <p:nvSpPr>
          <p:cNvPr id="28737" name="Text Box 65"/>
          <p:cNvSpPr txBox="1">
            <a:spLocks noChangeArrowheads="1"/>
          </p:cNvSpPr>
          <p:nvPr/>
        </p:nvSpPr>
        <p:spPr bwMode="auto">
          <a:xfrm>
            <a:off x="7451725" y="3106738"/>
            <a:ext cx="989013" cy="457200"/>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Lady Jane Grey</a:t>
            </a:r>
          </a:p>
        </p:txBody>
      </p:sp>
      <p:sp>
        <p:nvSpPr>
          <p:cNvPr id="28738" name="Text Box 66"/>
          <p:cNvSpPr txBox="1">
            <a:spLocks noChangeArrowheads="1"/>
          </p:cNvSpPr>
          <p:nvPr/>
        </p:nvSpPr>
        <p:spPr bwMode="auto">
          <a:xfrm>
            <a:off x="7542213" y="4778375"/>
            <a:ext cx="404812"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m3-</a:t>
            </a:r>
          </a:p>
        </p:txBody>
      </p:sp>
      <p:sp>
        <p:nvSpPr>
          <p:cNvPr id="28739" name="Text Box 67"/>
          <p:cNvSpPr txBox="1">
            <a:spLocks noChangeArrowheads="1"/>
          </p:cNvSpPr>
          <p:nvPr/>
        </p:nvSpPr>
        <p:spPr bwMode="auto">
          <a:xfrm>
            <a:off x="7632700" y="4772025"/>
            <a:ext cx="900113" cy="457200"/>
          </a:xfrm>
          <a:prstGeom prst="rect">
            <a:avLst/>
          </a:prstGeom>
          <a:noFill/>
          <a:ln w="9525">
            <a:noFill/>
            <a:miter lim="800000"/>
            <a:headEnd/>
            <a:tailEnd/>
          </a:ln>
          <a:effectLst/>
        </p:spPr>
        <p:txBody>
          <a:bodyPr>
            <a:spAutoFit/>
          </a:bodyPr>
          <a:lstStyle/>
          <a:p>
            <a:pPr algn="ctr" eaLnBrk="0" hangingPunct="0">
              <a:spcBef>
                <a:spcPct val="50000"/>
              </a:spcBef>
            </a:pPr>
            <a:r>
              <a:rPr lang="en-GB" sz="1200">
                <a:solidFill>
                  <a:srgbClr val="010066"/>
                </a:solidFill>
              </a:rPr>
              <a:t>Lord Bothwell</a:t>
            </a:r>
          </a:p>
        </p:txBody>
      </p:sp>
      <p:sp>
        <p:nvSpPr>
          <p:cNvPr id="28740" name="Rectangle 68"/>
          <p:cNvSpPr>
            <a:spLocks noChangeArrowheads="1"/>
          </p:cNvSpPr>
          <p:nvPr/>
        </p:nvSpPr>
        <p:spPr bwMode="auto">
          <a:xfrm>
            <a:off x="3230563" y="863600"/>
            <a:ext cx="1079500" cy="495300"/>
          </a:xfrm>
          <a:prstGeom prst="rect">
            <a:avLst/>
          </a:prstGeom>
          <a:noFill/>
          <a:ln w="25400">
            <a:solidFill>
              <a:srgbClr val="FF6600"/>
            </a:solidFill>
            <a:miter lim="800000"/>
            <a:headEnd/>
            <a:tailEnd/>
          </a:ln>
          <a:effectLst/>
        </p:spPr>
        <p:txBody>
          <a:bodyPr wrap="none" anchor="ctr"/>
          <a:lstStyle/>
          <a:p>
            <a:endParaRPr lang="en-GB"/>
          </a:p>
        </p:txBody>
      </p:sp>
      <p:sp>
        <p:nvSpPr>
          <p:cNvPr id="28741" name="Rectangle 69"/>
          <p:cNvSpPr>
            <a:spLocks noChangeArrowheads="1"/>
          </p:cNvSpPr>
          <p:nvPr/>
        </p:nvSpPr>
        <p:spPr bwMode="auto">
          <a:xfrm>
            <a:off x="2006600" y="1808163"/>
            <a:ext cx="944563" cy="541337"/>
          </a:xfrm>
          <a:prstGeom prst="rect">
            <a:avLst/>
          </a:prstGeom>
          <a:noFill/>
          <a:ln w="25400">
            <a:solidFill>
              <a:srgbClr val="FF6600"/>
            </a:solidFill>
            <a:miter lim="800000"/>
            <a:headEnd/>
            <a:tailEnd/>
          </a:ln>
          <a:effectLst/>
        </p:spPr>
        <p:txBody>
          <a:bodyPr wrap="none" anchor="ctr"/>
          <a:lstStyle/>
          <a:p>
            <a:endParaRPr lang="en-GB"/>
          </a:p>
        </p:txBody>
      </p:sp>
      <p:sp>
        <p:nvSpPr>
          <p:cNvPr id="28742" name="Rectangle 70"/>
          <p:cNvSpPr>
            <a:spLocks noChangeArrowheads="1"/>
          </p:cNvSpPr>
          <p:nvPr/>
        </p:nvSpPr>
        <p:spPr bwMode="auto">
          <a:xfrm>
            <a:off x="1422400" y="2979738"/>
            <a:ext cx="854075" cy="493712"/>
          </a:xfrm>
          <a:prstGeom prst="rect">
            <a:avLst/>
          </a:prstGeom>
          <a:noFill/>
          <a:ln w="25400">
            <a:solidFill>
              <a:srgbClr val="FF6600"/>
            </a:solidFill>
            <a:miter lim="800000"/>
            <a:headEnd/>
            <a:tailEnd/>
          </a:ln>
          <a:effectLst/>
        </p:spPr>
        <p:txBody>
          <a:bodyPr wrap="none" anchor="ctr"/>
          <a:lstStyle/>
          <a:p>
            <a:endParaRPr lang="en-GB"/>
          </a:p>
        </p:txBody>
      </p:sp>
      <p:sp>
        <p:nvSpPr>
          <p:cNvPr id="28743" name="Rectangle 71"/>
          <p:cNvSpPr>
            <a:spLocks noChangeArrowheads="1"/>
          </p:cNvSpPr>
          <p:nvPr/>
        </p:nvSpPr>
        <p:spPr bwMode="auto">
          <a:xfrm>
            <a:off x="2501900" y="2979738"/>
            <a:ext cx="1125538" cy="493712"/>
          </a:xfrm>
          <a:prstGeom prst="rect">
            <a:avLst/>
          </a:prstGeom>
          <a:noFill/>
          <a:ln w="25400">
            <a:solidFill>
              <a:srgbClr val="FF6600"/>
            </a:solidFill>
            <a:miter lim="800000"/>
            <a:headEnd/>
            <a:tailEnd/>
          </a:ln>
          <a:effectLst/>
        </p:spPr>
        <p:txBody>
          <a:bodyPr wrap="none" anchor="ctr"/>
          <a:lstStyle/>
          <a:p>
            <a:endParaRPr lang="en-GB"/>
          </a:p>
        </p:txBody>
      </p:sp>
      <p:sp>
        <p:nvSpPr>
          <p:cNvPr id="28744" name="Rectangle 72"/>
          <p:cNvSpPr>
            <a:spLocks noChangeArrowheads="1"/>
          </p:cNvSpPr>
          <p:nvPr/>
        </p:nvSpPr>
        <p:spPr bwMode="auto">
          <a:xfrm>
            <a:off x="3716338" y="2979738"/>
            <a:ext cx="1081087" cy="493712"/>
          </a:xfrm>
          <a:prstGeom prst="rect">
            <a:avLst/>
          </a:prstGeom>
          <a:noFill/>
          <a:ln w="25400">
            <a:solidFill>
              <a:srgbClr val="FF6600"/>
            </a:solidFill>
            <a:miter lim="800000"/>
            <a:headEnd/>
            <a:tailEnd/>
          </a:ln>
          <a:effectLst/>
        </p:spPr>
        <p:txBody>
          <a:bodyPr wrap="none" anchor="ctr"/>
          <a:lstStyle/>
          <a:p>
            <a:endParaRPr lang="en-GB"/>
          </a:p>
        </p:txBody>
      </p:sp>
      <p:sp>
        <p:nvSpPr>
          <p:cNvPr id="28745" name="Text Box 73"/>
          <p:cNvSpPr txBox="1">
            <a:spLocks noChangeArrowheads="1"/>
          </p:cNvSpPr>
          <p:nvPr/>
        </p:nvSpPr>
        <p:spPr bwMode="auto">
          <a:xfrm>
            <a:off x="566738" y="6038850"/>
            <a:ext cx="1709737" cy="581025"/>
          </a:xfrm>
          <a:prstGeom prst="rect">
            <a:avLst/>
          </a:prstGeom>
          <a:noFill/>
          <a:ln w="9525">
            <a:noFill/>
            <a:miter lim="800000"/>
            <a:headEnd/>
            <a:tailEnd/>
          </a:ln>
          <a:effectLst/>
        </p:spPr>
        <p:txBody>
          <a:bodyPr>
            <a:spAutoFit/>
          </a:bodyPr>
          <a:lstStyle/>
          <a:p>
            <a:pPr algn="ctr" eaLnBrk="0" hangingPunct="0">
              <a:spcBef>
                <a:spcPct val="50000"/>
              </a:spcBef>
            </a:pPr>
            <a:r>
              <a:rPr lang="en-GB" sz="1600">
                <a:solidFill>
                  <a:srgbClr val="010066"/>
                </a:solidFill>
              </a:rPr>
              <a:t>Tudor monarch</a:t>
            </a:r>
            <a:br>
              <a:rPr lang="en-GB" sz="1600">
                <a:solidFill>
                  <a:srgbClr val="010066"/>
                </a:solidFill>
              </a:rPr>
            </a:br>
            <a:r>
              <a:rPr lang="en-GB" sz="1600">
                <a:solidFill>
                  <a:srgbClr val="010066"/>
                </a:solidFill>
              </a:rPr>
              <a:t>Dates of reign</a:t>
            </a:r>
          </a:p>
        </p:txBody>
      </p:sp>
      <p:sp>
        <p:nvSpPr>
          <p:cNvPr id="28746" name="Rectangle 74"/>
          <p:cNvSpPr>
            <a:spLocks noChangeArrowheads="1"/>
          </p:cNvSpPr>
          <p:nvPr/>
        </p:nvSpPr>
        <p:spPr bwMode="auto">
          <a:xfrm>
            <a:off x="701675" y="6038850"/>
            <a:ext cx="1484313" cy="585788"/>
          </a:xfrm>
          <a:prstGeom prst="rect">
            <a:avLst/>
          </a:prstGeom>
          <a:noFill/>
          <a:ln w="25400">
            <a:solidFill>
              <a:srgbClr val="FF6600"/>
            </a:solidFill>
            <a:miter lim="800000"/>
            <a:headEnd/>
            <a:tailEnd/>
          </a:ln>
          <a:effectLst/>
        </p:spPr>
        <p:txBody>
          <a:bodyPr wrap="none" anchor="ctr"/>
          <a:lstStyle/>
          <a:p>
            <a:endParaRPr lang="en-GB"/>
          </a:p>
        </p:txBody>
      </p:sp>
      <p:sp>
        <p:nvSpPr>
          <p:cNvPr id="28747" name="Text Box 75"/>
          <p:cNvSpPr txBox="1">
            <a:spLocks noChangeArrowheads="1"/>
          </p:cNvSpPr>
          <p:nvPr/>
        </p:nvSpPr>
        <p:spPr bwMode="auto">
          <a:xfrm>
            <a:off x="4211638" y="844550"/>
            <a:ext cx="450850" cy="244475"/>
          </a:xfrm>
          <a:prstGeom prst="rect">
            <a:avLst/>
          </a:prstGeom>
          <a:noFill/>
          <a:ln w="9525">
            <a:noFill/>
            <a:miter lim="800000"/>
            <a:headEnd/>
            <a:tailEnd/>
          </a:ln>
          <a:effectLst/>
        </p:spPr>
        <p:txBody>
          <a:bodyPr>
            <a:spAutoFit/>
          </a:bodyPr>
          <a:lstStyle/>
          <a:p>
            <a:pPr algn="ctr" eaLnBrk="0" hangingPunct="0">
              <a:spcBef>
                <a:spcPct val="50000"/>
              </a:spcBef>
            </a:pPr>
            <a:r>
              <a:rPr lang="en-GB" sz="1000">
                <a:solidFill>
                  <a:srgbClr val="FF0000"/>
                </a:solidFill>
                <a:latin typeface="Times New Roman" pitchFamily="18" charset="0"/>
              </a:rPr>
              <a:t>-m-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r>
              <a:rPr lang="en-GB"/>
              <a:t>The Tudor Family Tree</a:t>
            </a:r>
          </a:p>
        </p:txBody>
      </p:sp>
      <p:pic>
        <p:nvPicPr>
          <p:cNvPr id="8200" name="Picture 8" descr="tudor tree"/>
          <p:cNvPicPr>
            <a:picLocks noChangeAspect="1" noChangeArrowheads="1"/>
          </p:cNvPicPr>
          <p:nvPr>
            <p:ph idx="1"/>
          </p:nvPr>
        </p:nvPicPr>
        <p:blipFill>
          <a:blip r:embed="rId2" cstate="print"/>
          <a:srcRect/>
          <a:stretch>
            <a:fillRect/>
          </a:stretch>
        </p:blipFill>
        <p:spPr>
          <a:xfrm>
            <a:off x="539750" y="1557338"/>
            <a:ext cx="8064500" cy="4824412"/>
          </a:xfrm>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sz="4000"/>
              <a:t>Use the family tree to answer these questions?</a:t>
            </a:r>
          </a:p>
        </p:txBody>
      </p:sp>
      <p:sp>
        <p:nvSpPr>
          <p:cNvPr id="19459" name="Rectangle 3"/>
          <p:cNvSpPr>
            <a:spLocks noGrp="1" noChangeArrowheads="1"/>
          </p:cNvSpPr>
          <p:nvPr>
            <p:ph type="body" idx="1"/>
          </p:nvPr>
        </p:nvSpPr>
        <p:spPr/>
        <p:txBody>
          <a:bodyPr/>
          <a:lstStyle/>
          <a:p>
            <a:pPr marL="609600" indent="-609600">
              <a:buFont typeface="Wingdings" pitchFamily="2" charset="2"/>
              <a:buAutoNum type="arabicPeriod"/>
            </a:pPr>
            <a:r>
              <a:rPr lang="en-GB"/>
              <a:t>Who was Catherine of Aragon married to before Henry VIII?</a:t>
            </a:r>
          </a:p>
          <a:p>
            <a:pPr marL="609600" indent="-609600">
              <a:buFont typeface="Wingdings" pitchFamily="2" charset="2"/>
              <a:buAutoNum type="arabicPeriod"/>
            </a:pPr>
            <a:r>
              <a:rPr lang="en-GB"/>
              <a:t>In which order did Henry VIII’s children become King or Queen after he died?</a:t>
            </a:r>
          </a:p>
          <a:p>
            <a:pPr marL="609600" indent="-609600">
              <a:buFont typeface="Wingdings" pitchFamily="2" charset="2"/>
              <a:buAutoNum type="arabicPeriod"/>
            </a:pPr>
            <a:r>
              <a:rPr lang="en-GB"/>
              <a:t>Why did the crown pass to King James VI of Scotland when Elizabeth died?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675</TotalTime>
  <Words>257</Words>
  <Application>Microsoft Office PowerPoint</Application>
  <PresentationFormat>On-screen Show (4:3)</PresentationFormat>
  <Paragraphs>60</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Times New Roman</vt:lpstr>
      <vt:lpstr>Comic Sans MS</vt:lpstr>
      <vt:lpstr>Wingdings</vt:lpstr>
      <vt:lpstr>Default Design</vt:lpstr>
      <vt:lpstr>The Tudor Family Tree</vt:lpstr>
      <vt:lpstr>Slide 2</vt:lpstr>
      <vt:lpstr>The Tudor Family Tree</vt:lpstr>
      <vt:lpstr>Use the family tree to answer these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was Henry VIII and what was his ‘Great Matter’?</dc:title>
  <dc:creator>Luke</dc:creator>
  <cp:lastModifiedBy>lb</cp:lastModifiedBy>
  <cp:revision>11</cp:revision>
  <dcterms:created xsi:type="dcterms:W3CDTF">2008-02-22T14:10:00Z</dcterms:created>
  <dcterms:modified xsi:type="dcterms:W3CDTF">2012-11-08T13:34:15Z</dcterms:modified>
</cp:coreProperties>
</file>