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handoutMasterIdLst>
    <p:handoutMasterId r:id="rId8"/>
  </p:handoutMasterIdLst>
  <p:sldIdLst>
    <p:sldId id="257" r:id="rId2"/>
    <p:sldId id="263" r:id="rId3"/>
    <p:sldId id="259" r:id="rId4"/>
    <p:sldId id="262" r:id="rId5"/>
    <p:sldId id="260"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3246" autoAdjust="0"/>
  </p:normalViewPr>
  <p:slideViewPr>
    <p:cSldViewPr showGuides="1">
      <p:cViewPr varScale="1">
        <p:scale>
          <a:sx n="62" d="100"/>
          <a:sy n="62" d="100"/>
        </p:scale>
        <p:origin x="-726"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CA59CA8E-6F5B-42AB-B37C-8856146AC452}" type="datetimeFigureOut">
              <a:rPr lang="en-GB" smtClean="0"/>
              <a:t>11/09/2012</a:t>
            </a:fld>
            <a:endParaRPr lang="en-GB"/>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740D406-2DB3-48AF-85A5-27FDF55EC269}" type="slidenum">
              <a:rPr lang="en-GB" smtClean="0"/>
              <a:t>‹#›</a:t>
            </a:fld>
            <a:endParaRPr lang="en-GB"/>
          </a:p>
        </p:txBody>
      </p:sp>
    </p:spTree>
    <p:extLst>
      <p:ext uri="{BB962C8B-B14F-4D97-AF65-F5344CB8AC3E}">
        <p14:creationId xmlns:p14="http://schemas.microsoft.com/office/powerpoint/2010/main" val="300425151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7EE1696-7EF6-4822-A90B-0F2135AFCB26}" type="datetimeFigureOut">
              <a:rPr lang="en-GB" smtClean="0"/>
              <a:t>11/09/2012</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0586B6-3785-4D96-8B7E-11F53D6F360C}" type="slidenum">
              <a:rPr lang="en-GB" smtClean="0"/>
              <a:t>‹#›</a:t>
            </a:fld>
            <a:endParaRPr lang="en-GB"/>
          </a:p>
        </p:txBody>
      </p:sp>
    </p:spTree>
    <p:extLst>
      <p:ext uri="{BB962C8B-B14F-4D97-AF65-F5344CB8AC3E}">
        <p14:creationId xmlns:p14="http://schemas.microsoft.com/office/powerpoint/2010/main" val="34312940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err="1" smtClean="0">
                <a:solidFill>
                  <a:schemeClr val="tx1"/>
                </a:solidFill>
                <a:effectLst/>
                <a:latin typeface="+mn-lt"/>
                <a:ea typeface="+mn-ea"/>
                <a:cs typeface="+mn-cs"/>
              </a:rPr>
              <a:t>Cadwaladr</a:t>
            </a:r>
            <a:r>
              <a:rPr lang="en-GB" sz="1200" kern="1200" dirty="0" smtClean="0">
                <a:solidFill>
                  <a:schemeClr val="tx1"/>
                </a:solidFill>
                <a:effectLst/>
                <a:latin typeface="+mn-lt"/>
                <a:ea typeface="+mn-ea"/>
                <a:cs typeface="+mn-cs"/>
              </a:rPr>
              <a:t> of Gwynedd, the last king of the Britons, was killed in Northumbria in 682. Until his death, an ultimate British victory over the Germanic invaders was entirely possible. The memory of this alternative outcome stayed alive among the Welsh, and was as powerful as the memory of King Arthur, an earlier British fighter against the eastern invaders.</a:t>
            </a:r>
            <a:endParaRPr lang="en-GB" dirty="0"/>
          </a:p>
        </p:txBody>
      </p:sp>
      <p:sp>
        <p:nvSpPr>
          <p:cNvPr id="4" name="Slide Number Placeholder 3"/>
          <p:cNvSpPr>
            <a:spLocks noGrp="1"/>
          </p:cNvSpPr>
          <p:nvPr>
            <p:ph type="sldNum" sz="quarter" idx="10"/>
          </p:nvPr>
        </p:nvSpPr>
        <p:spPr/>
        <p:txBody>
          <a:bodyPr/>
          <a:lstStyle/>
          <a:p>
            <a:fld id="{9D0586B6-3785-4D96-8B7E-11F53D6F360C}" type="slidenum">
              <a:rPr lang="en-GB" smtClean="0"/>
              <a:t>5</a:t>
            </a:fld>
            <a:endParaRPr lang="en-GB"/>
          </a:p>
        </p:txBody>
      </p:sp>
    </p:spTree>
    <p:extLst>
      <p:ext uri="{BB962C8B-B14F-4D97-AF65-F5344CB8AC3E}">
        <p14:creationId xmlns:p14="http://schemas.microsoft.com/office/powerpoint/2010/main" val="23826190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FDBFBCF7-76C7-4EF8-84B1-57BA89207775}" type="datetimeFigureOut">
              <a:rPr lang="en-GB" smtClean="0"/>
              <a:t>11/09/2012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3676B19-50C5-4DE5-9BAD-2359C0E0FA61}" type="slidenum">
              <a:rPr lang="en-GB" smtClean="0"/>
              <a:t>‹#›</a:t>
            </a:fld>
            <a:endParaRPr lang="en-GB"/>
          </a:p>
        </p:txBody>
      </p:sp>
    </p:spTree>
    <p:extLst>
      <p:ext uri="{BB962C8B-B14F-4D97-AF65-F5344CB8AC3E}">
        <p14:creationId xmlns:p14="http://schemas.microsoft.com/office/powerpoint/2010/main" val="7492873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DBFBCF7-76C7-4EF8-84B1-57BA89207775}" type="datetimeFigureOut">
              <a:rPr lang="en-GB" smtClean="0"/>
              <a:t>11/09/2012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3676B19-50C5-4DE5-9BAD-2359C0E0FA61}" type="slidenum">
              <a:rPr lang="en-GB" smtClean="0"/>
              <a:t>‹#›</a:t>
            </a:fld>
            <a:endParaRPr lang="en-GB"/>
          </a:p>
        </p:txBody>
      </p:sp>
    </p:spTree>
    <p:extLst>
      <p:ext uri="{BB962C8B-B14F-4D97-AF65-F5344CB8AC3E}">
        <p14:creationId xmlns:p14="http://schemas.microsoft.com/office/powerpoint/2010/main" val="17176609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DBFBCF7-76C7-4EF8-84B1-57BA89207775}" type="datetimeFigureOut">
              <a:rPr lang="en-GB" smtClean="0"/>
              <a:t>11/09/2012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3676B19-50C5-4DE5-9BAD-2359C0E0FA61}" type="slidenum">
              <a:rPr lang="en-GB" smtClean="0"/>
              <a:t>‹#›</a:t>
            </a:fld>
            <a:endParaRPr lang="en-GB"/>
          </a:p>
        </p:txBody>
      </p:sp>
    </p:spTree>
    <p:extLst>
      <p:ext uri="{BB962C8B-B14F-4D97-AF65-F5344CB8AC3E}">
        <p14:creationId xmlns:p14="http://schemas.microsoft.com/office/powerpoint/2010/main" val="19304708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DBFBCF7-76C7-4EF8-84B1-57BA89207775}" type="datetimeFigureOut">
              <a:rPr lang="en-GB" smtClean="0"/>
              <a:t>11/09/2012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3676B19-50C5-4DE5-9BAD-2359C0E0FA61}" type="slidenum">
              <a:rPr lang="en-GB" smtClean="0"/>
              <a:t>‹#›</a:t>
            </a:fld>
            <a:endParaRPr lang="en-GB"/>
          </a:p>
        </p:txBody>
      </p:sp>
    </p:spTree>
    <p:extLst>
      <p:ext uri="{BB962C8B-B14F-4D97-AF65-F5344CB8AC3E}">
        <p14:creationId xmlns:p14="http://schemas.microsoft.com/office/powerpoint/2010/main" val="30289200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DBFBCF7-76C7-4EF8-84B1-57BA89207775}" type="datetimeFigureOut">
              <a:rPr lang="en-GB" smtClean="0"/>
              <a:t>11/09/2012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3676B19-50C5-4DE5-9BAD-2359C0E0FA61}" type="slidenum">
              <a:rPr lang="en-GB" smtClean="0"/>
              <a:t>‹#›</a:t>
            </a:fld>
            <a:endParaRPr lang="en-GB"/>
          </a:p>
        </p:txBody>
      </p:sp>
    </p:spTree>
    <p:extLst>
      <p:ext uri="{BB962C8B-B14F-4D97-AF65-F5344CB8AC3E}">
        <p14:creationId xmlns:p14="http://schemas.microsoft.com/office/powerpoint/2010/main" val="17674894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FDBFBCF7-76C7-4EF8-84B1-57BA89207775}" type="datetimeFigureOut">
              <a:rPr lang="en-GB" smtClean="0"/>
              <a:t>11/09/2012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3676B19-50C5-4DE5-9BAD-2359C0E0FA61}" type="slidenum">
              <a:rPr lang="en-GB" smtClean="0"/>
              <a:t>‹#›</a:t>
            </a:fld>
            <a:endParaRPr lang="en-GB"/>
          </a:p>
        </p:txBody>
      </p:sp>
    </p:spTree>
    <p:extLst>
      <p:ext uri="{BB962C8B-B14F-4D97-AF65-F5344CB8AC3E}">
        <p14:creationId xmlns:p14="http://schemas.microsoft.com/office/powerpoint/2010/main" val="1140788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FDBFBCF7-76C7-4EF8-84B1-57BA89207775}" type="datetimeFigureOut">
              <a:rPr lang="en-GB" smtClean="0"/>
              <a:t>11/09/2012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3676B19-50C5-4DE5-9BAD-2359C0E0FA61}" type="slidenum">
              <a:rPr lang="en-GB" smtClean="0"/>
              <a:t>‹#›</a:t>
            </a:fld>
            <a:endParaRPr lang="en-GB"/>
          </a:p>
        </p:txBody>
      </p:sp>
    </p:spTree>
    <p:extLst>
      <p:ext uri="{BB962C8B-B14F-4D97-AF65-F5344CB8AC3E}">
        <p14:creationId xmlns:p14="http://schemas.microsoft.com/office/powerpoint/2010/main" val="8560208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FDBFBCF7-76C7-4EF8-84B1-57BA89207775}" type="datetimeFigureOut">
              <a:rPr lang="en-GB" smtClean="0"/>
              <a:t>11/09/2012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3676B19-50C5-4DE5-9BAD-2359C0E0FA61}" type="slidenum">
              <a:rPr lang="en-GB" smtClean="0"/>
              <a:t>‹#›</a:t>
            </a:fld>
            <a:endParaRPr lang="en-GB"/>
          </a:p>
        </p:txBody>
      </p:sp>
    </p:spTree>
    <p:extLst>
      <p:ext uri="{BB962C8B-B14F-4D97-AF65-F5344CB8AC3E}">
        <p14:creationId xmlns:p14="http://schemas.microsoft.com/office/powerpoint/2010/main" val="36897319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DBFBCF7-76C7-4EF8-84B1-57BA89207775}" type="datetimeFigureOut">
              <a:rPr lang="en-GB" smtClean="0"/>
              <a:t>11/09/2012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3676B19-50C5-4DE5-9BAD-2359C0E0FA61}" type="slidenum">
              <a:rPr lang="en-GB" smtClean="0"/>
              <a:t>‹#›</a:t>
            </a:fld>
            <a:endParaRPr lang="en-GB"/>
          </a:p>
        </p:txBody>
      </p:sp>
    </p:spTree>
    <p:extLst>
      <p:ext uri="{BB962C8B-B14F-4D97-AF65-F5344CB8AC3E}">
        <p14:creationId xmlns:p14="http://schemas.microsoft.com/office/powerpoint/2010/main" val="7591263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DBFBCF7-76C7-4EF8-84B1-57BA89207775}" type="datetimeFigureOut">
              <a:rPr lang="en-GB" smtClean="0"/>
              <a:t>11/09/2012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3676B19-50C5-4DE5-9BAD-2359C0E0FA61}" type="slidenum">
              <a:rPr lang="en-GB" smtClean="0"/>
              <a:t>‹#›</a:t>
            </a:fld>
            <a:endParaRPr lang="en-GB"/>
          </a:p>
        </p:txBody>
      </p:sp>
    </p:spTree>
    <p:extLst>
      <p:ext uri="{BB962C8B-B14F-4D97-AF65-F5344CB8AC3E}">
        <p14:creationId xmlns:p14="http://schemas.microsoft.com/office/powerpoint/2010/main" val="35227545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DBFBCF7-76C7-4EF8-84B1-57BA89207775}" type="datetimeFigureOut">
              <a:rPr lang="en-GB" smtClean="0"/>
              <a:t>11/09/2012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3676B19-50C5-4DE5-9BAD-2359C0E0FA61}" type="slidenum">
              <a:rPr lang="en-GB" smtClean="0"/>
              <a:t>‹#›</a:t>
            </a:fld>
            <a:endParaRPr lang="en-GB"/>
          </a:p>
        </p:txBody>
      </p:sp>
    </p:spTree>
    <p:extLst>
      <p:ext uri="{BB962C8B-B14F-4D97-AF65-F5344CB8AC3E}">
        <p14:creationId xmlns:p14="http://schemas.microsoft.com/office/powerpoint/2010/main" val="26439334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DBFBCF7-76C7-4EF8-84B1-57BA89207775}" type="datetimeFigureOut">
              <a:rPr lang="en-GB" smtClean="0"/>
              <a:t>11/09/2012</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3676B19-50C5-4DE5-9BAD-2359C0E0FA61}" type="slidenum">
              <a:rPr lang="en-GB" smtClean="0"/>
              <a:t>‹#›</a:t>
            </a:fld>
            <a:endParaRPr lang="en-GB"/>
          </a:p>
        </p:txBody>
      </p:sp>
    </p:spTree>
    <p:extLst>
      <p:ext uri="{BB962C8B-B14F-4D97-AF65-F5344CB8AC3E}">
        <p14:creationId xmlns:p14="http://schemas.microsoft.com/office/powerpoint/2010/main" val="37483320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en.wikipedia.org/wiki/File:White_Rose_Badge_of_York.svg" TargetMode="External"/><Relationship Id="rId2" Type="http://schemas.openxmlformats.org/officeDocument/2006/relationships/hyperlink" Target="http://bit.ly/sjs6LF" TargetMode="External"/><Relationship Id="rId1" Type="http://schemas.openxmlformats.org/officeDocument/2006/relationships/slideLayout" Target="../slideLayouts/slideLayout2.xml"/><Relationship Id="rId6" Type="http://schemas.openxmlformats.org/officeDocument/2006/relationships/image" Target="../media/image2.png"/><Relationship Id="rId5" Type="http://schemas.openxmlformats.org/officeDocument/2006/relationships/hyperlink" Target="http://en.wikipedia.org/wiki/File:Red_Rose_Badge_of_Lancaster.svg" TargetMode="Externa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upload.wikimedia.org/wikipedia/commons/4/4a/Younghenry7.jpg" TargetMode="Externa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hyperlink" Target="http://en.wikipedia.org/wiki/File:White_Rose_Badge_of_York.svg" TargetMode="External"/><Relationship Id="rId1" Type="http://schemas.openxmlformats.org/officeDocument/2006/relationships/slideLayout" Target="../slideLayouts/slideLayout2.xml"/><Relationship Id="rId6" Type="http://schemas.openxmlformats.org/officeDocument/2006/relationships/hyperlink" Target="http://en.wikipedia.org/wiki/File:Tudor_Rose.svg" TargetMode="External"/><Relationship Id="rId5" Type="http://schemas.openxmlformats.org/officeDocument/2006/relationships/image" Target="../media/image2.png"/><Relationship Id="rId4" Type="http://schemas.openxmlformats.org/officeDocument/2006/relationships/hyperlink" Target="http://en.wikipedia.org/wiki/File:Red_Rose_Badge_of_Lancaster.svg"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www.nationalarchives.gov.uk/utk/wales/popup/coat.htm"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6.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Uniting the Kingdom</a:t>
            </a:r>
            <a:endParaRPr lang="en-GB" dirty="0"/>
          </a:p>
        </p:txBody>
      </p:sp>
      <p:sp>
        <p:nvSpPr>
          <p:cNvPr id="3" name="Content Placeholder 2"/>
          <p:cNvSpPr>
            <a:spLocks noGrp="1"/>
          </p:cNvSpPr>
          <p:nvPr>
            <p:ph idx="1"/>
          </p:nvPr>
        </p:nvSpPr>
        <p:spPr>
          <a:xfrm>
            <a:off x="457200" y="1268760"/>
            <a:ext cx="8229600" cy="4525963"/>
          </a:xfrm>
        </p:spPr>
        <p:txBody>
          <a:bodyPr/>
          <a:lstStyle/>
          <a:p>
            <a:r>
              <a:rPr lang="en-GB" dirty="0" smtClean="0">
                <a:hlinkClick r:id="rId2"/>
              </a:rPr>
              <a:t>http://bit.ly/sjs6LF</a:t>
            </a:r>
            <a:r>
              <a:rPr lang="en-GB" dirty="0" smtClean="0"/>
              <a:t>   </a:t>
            </a:r>
          </a:p>
          <a:p>
            <a:r>
              <a:rPr lang="en-GB" dirty="0" smtClean="0"/>
              <a:t>Learning Objective:</a:t>
            </a:r>
          </a:p>
          <a:p>
            <a:pPr lvl="1"/>
            <a:r>
              <a:rPr lang="en-GB" dirty="0" smtClean="0"/>
              <a:t>What did Henry Tudor want people to think about the Tudors?</a:t>
            </a:r>
            <a:endParaRPr lang="en-GB" dirty="0"/>
          </a:p>
        </p:txBody>
      </p:sp>
      <p:pic>
        <p:nvPicPr>
          <p:cNvPr id="1026" name="Picture 2" descr="http://upload.wikimedia.org/wikipedia/commons/thumb/3/32/White_Rose_Badge_of_York.svg/100px-White_Rose_Badge_of_York.svg.png">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59631" y="3429000"/>
            <a:ext cx="2078581" cy="2016224"/>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ttp://upload.wikimedia.org/wikipedia/commons/thumb/3/30/Red_Rose_Badge_of_Lancaster.svg/100px-Red_Rose_Badge_of_Lancaster.svg.png">
            <a:hlinkClick r:id="rId5"/>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364088" y="3429000"/>
            <a:ext cx="2060426" cy="19986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634962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u="sng" dirty="0" smtClean="0"/>
              <a:t>A Coat of Arms for Henry VII</a:t>
            </a:r>
            <a:endParaRPr lang="en-GB" u="sng" dirty="0"/>
          </a:p>
        </p:txBody>
      </p:sp>
      <p:sp>
        <p:nvSpPr>
          <p:cNvPr id="6" name="Content Placeholder 5"/>
          <p:cNvSpPr>
            <a:spLocks noGrp="1"/>
          </p:cNvSpPr>
          <p:nvPr>
            <p:ph sz="half" idx="2"/>
          </p:nvPr>
        </p:nvSpPr>
        <p:spPr>
          <a:xfrm>
            <a:off x="3779912" y="1600200"/>
            <a:ext cx="4906888" cy="5257800"/>
          </a:xfrm>
        </p:spPr>
        <p:txBody>
          <a:bodyPr>
            <a:normAutofit fontScale="92500"/>
          </a:bodyPr>
          <a:lstStyle/>
          <a:p>
            <a:r>
              <a:rPr lang="en-GB" dirty="0" smtClean="0"/>
              <a:t>Henry wants a symbol or sign to show the following:</a:t>
            </a:r>
          </a:p>
          <a:p>
            <a:pPr lvl="1"/>
            <a:r>
              <a:rPr lang="en-GB" dirty="0" smtClean="0"/>
              <a:t>He is the King</a:t>
            </a:r>
          </a:p>
          <a:p>
            <a:pPr lvl="1"/>
            <a:r>
              <a:rPr lang="en-GB" dirty="0" smtClean="0"/>
              <a:t>All of England &amp; Wales are united</a:t>
            </a:r>
          </a:p>
          <a:p>
            <a:pPr lvl="1"/>
            <a:r>
              <a:rPr lang="en-GB" dirty="0" smtClean="0"/>
              <a:t>His family is strong</a:t>
            </a:r>
          </a:p>
          <a:p>
            <a:pPr lvl="1"/>
            <a:r>
              <a:rPr lang="en-GB" dirty="0" smtClean="0"/>
              <a:t>His family goes back a long way, giving him a strong claim</a:t>
            </a:r>
          </a:p>
          <a:p>
            <a:pPr lvl="1"/>
            <a:r>
              <a:rPr lang="en-GB" dirty="0" smtClean="0"/>
              <a:t>The Wars of the Roses are over (</a:t>
            </a:r>
            <a:r>
              <a:rPr lang="en-GB" b="1" dirty="0" smtClean="0"/>
              <a:t>NB: </a:t>
            </a:r>
            <a:r>
              <a:rPr lang="en-GB" dirty="0" smtClean="0"/>
              <a:t>No-one used the name </a:t>
            </a:r>
            <a:r>
              <a:rPr lang="en-GB" i="1" dirty="0" smtClean="0"/>
              <a:t>Wars of the Roses </a:t>
            </a:r>
            <a:r>
              <a:rPr lang="en-GB" dirty="0" smtClean="0"/>
              <a:t>until hundreds of years later</a:t>
            </a:r>
            <a:r>
              <a:rPr lang="en-GB" dirty="0" smtClean="0"/>
              <a:t>)</a:t>
            </a:r>
          </a:p>
          <a:p>
            <a:r>
              <a:rPr lang="en-GB" dirty="0" smtClean="0"/>
              <a:t>Use p.8 of your textbook to help you</a:t>
            </a:r>
            <a:endParaRPr lang="en-GB" dirty="0"/>
          </a:p>
        </p:txBody>
      </p:sp>
      <p:pic>
        <p:nvPicPr>
          <p:cNvPr id="6146" name="Picture 2" descr="File:Younghenry7.jp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7584" y="1628800"/>
            <a:ext cx="2952328" cy="456545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210418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504" y="17060"/>
            <a:ext cx="8784976" cy="6782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9213975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071389"/>
            <a:ext cx="8229600" cy="4525963"/>
          </a:xfrm>
        </p:spPr>
        <p:txBody>
          <a:bodyPr>
            <a:normAutofit/>
          </a:bodyPr>
          <a:lstStyle/>
          <a:p>
            <a:r>
              <a:rPr lang="en-GB" dirty="0" smtClean="0"/>
              <a:t>Henry Tudors had a shaky claim to the throne (based on an illegitimate Plantagenet line). </a:t>
            </a:r>
          </a:p>
          <a:p>
            <a:r>
              <a:rPr lang="en-GB" dirty="0" smtClean="0"/>
              <a:t>The Lancastrian King Henry VII therefore cemented his claim by marrying Elizabeth of York, the </a:t>
            </a:r>
            <a:r>
              <a:rPr lang="en-GB" dirty="0" err="1" smtClean="0"/>
              <a:t>Yorkist</a:t>
            </a:r>
            <a:r>
              <a:rPr lang="en-GB" dirty="0" smtClean="0"/>
              <a:t> daughter of King Edward IV.</a:t>
            </a:r>
          </a:p>
          <a:p>
            <a:r>
              <a:rPr lang="en-GB" dirty="0" smtClean="0"/>
              <a:t>The Houses of York (white rose) and Lancaster (red rose) thus merged, leading to the creation of the emblem called the Tudor Rose.</a:t>
            </a:r>
          </a:p>
          <a:p>
            <a:endParaRPr lang="en-GB" dirty="0" smtClean="0"/>
          </a:p>
          <a:p>
            <a:endParaRPr lang="en-GB" dirty="0"/>
          </a:p>
        </p:txBody>
      </p:sp>
      <p:pic>
        <p:nvPicPr>
          <p:cNvPr id="1026" name="Picture 2" descr="http://upload.wikimedia.org/wikipedia/commons/thumb/3/32/White_Rose_Badge_of_York.svg/100px-White_Rose_Badge_of_York.svg.pn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99592" y="-27384"/>
            <a:ext cx="2078581" cy="2016224"/>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ttp://upload.wikimedia.org/wikipedia/commons/thumb/3/30/Red_Rose_Badge_of_Lancaster.svg/100px-Red_Rose_Badge_of_Lancaster.svg.png">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012160" y="-9773"/>
            <a:ext cx="2060426" cy="1998613"/>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4" descr="http://upload.wikimedia.org/wikipedia/commons/thumb/3/3f/Tudor_Rose.svg/220px-Tudor_Rose.svg.png">
            <a:hlinkClick r:id="rId6"/>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524250" y="-9773"/>
            <a:ext cx="2095500" cy="2019301"/>
          </a:xfrm>
          <a:prstGeom prst="rect">
            <a:avLst/>
          </a:prstGeom>
          <a:noFill/>
          <a:extLst>
            <a:ext uri="{909E8E84-426E-40DD-AFC4-6F175D3DCCD1}">
              <a14:hiddenFill xmlns:a14="http://schemas.microsoft.com/office/drawing/2010/main">
                <a:solidFill>
                  <a:srgbClr val="FFFFFF"/>
                </a:solidFill>
              </a14:hiddenFill>
            </a:ext>
          </a:extLst>
        </p:spPr>
      </p:pic>
      <p:sp>
        <p:nvSpPr>
          <p:cNvPr id="4" name="Title 3"/>
          <p:cNvSpPr>
            <a:spLocks noGrp="1"/>
          </p:cNvSpPr>
          <p:nvPr>
            <p:ph type="title"/>
          </p:nvPr>
        </p:nvSpPr>
        <p:spPr/>
        <p:txBody>
          <a:bodyPr/>
          <a:lstStyle/>
          <a:p>
            <a:endParaRPr lang="en-GB"/>
          </a:p>
        </p:txBody>
      </p:sp>
    </p:spTree>
    <p:extLst>
      <p:ext uri="{BB962C8B-B14F-4D97-AF65-F5344CB8AC3E}">
        <p14:creationId xmlns:p14="http://schemas.microsoft.com/office/powerpoint/2010/main" val="20478740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3" presetClass="path" presetSubtype="0" accel="50000" decel="50000" fill="hold" nodeType="clickEffect">
                                  <p:stCondLst>
                                    <p:cond delay="0"/>
                                  </p:stCondLst>
                                  <p:childTnLst>
                                    <p:animMotion origin="layout" path="M 8.33333E-7 -4.44444E-6 L 0.28802 0.00255 " pathEditMode="relative" rAng="0" ptsTypes="AA">
                                      <p:cBhvr>
                                        <p:cTn id="6" dur="2000" fill="hold"/>
                                        <p:tgtEl>
                                          <p:spTgt spid="1026"/>
                                        </p:tgtEl>
                                        <p:attrNameLst>
                                          <p:attrName>ppt_x</p:attrName>
                                          <p:attrName>ppt_y</p:attrName>
                                        </p:attrNameLst>
                                      </p:cBhvr>
                                      <p:rCtr x="14392" y="116"/>
                                    </p:animMotion>
                                  </p:childTnLst>
                                </p:cTn>
                              </p:par>
                            </p:childTnLst>
                          </p:cTn>
                        </p:par>
                      </p:childTnLst>
                    </p:cTn>
                  </p:par>
                  <p:par>
                    <p:cTn id="7" fill="hold">
                      <p:stCondLst>
                        <p:cond delay="indefinite"/>
                      </p:stCondLst>
                      <p:childTnLst>
                        <p:par>
                          <p:cTn id="8" fill="hold">
                            <p:stCondLst>
                              <p:cond delay="0"/>
                            </p:stCondLst>
                            <p:childTnLst>
                              <p:par>
                                <p:cTn id="9" presetID="35" presetClass="path" presetSubtype="0" accel="50000" decel="50000" fill="hold" nodeType="clickEffect">
                                  <p:stCondLst>
                                    <p:cond delay="0"/>
                                  </p:stCondLst>
                                  <p:childTnLst>
                                    <p:animMotion origin="layout" path="M 1.11111E-6 -1.85185E-6 L -0.27014 0.00139 " pathEditMode="relative" rAng="0" ptsTypes="AA">
                                      <p:cBhvr>
                                        <p:cTn id="10" dur="2000" fill="hold"/>
                                        <p:tgtEl>
                                          <p:spTgt spid="1028"/>
                                        </p:tgtEl>
                                        <p:attrNameLst>
                                          <p:attrName>ppt_x</p:attrName>
                                          <p:attrName>ppt_y</p:attrName>
                                        </p:attrNameLst>
                                      </p:cBhvr>
                                      <p:rCtr x="-13507" y="69"/>
                                    </p:animMotion>
                                  </p:childTnLst>
                                </p:cTn>
                              </p:par>
                            </p:childTnLst>
                          </p:cTn>
                        </p:par>
                        <p:par>
                          <p:cTn id="11" fill="hold">
                            <p:stCondLst>
                              <p:cond delay="2000"/>
                            </p:stCondLst>
                            <p:childTnLst>
                              <p:par>
                                <p:cTn id="12" presetID="10" presetClass="exit" presetSubtype="0" fill="hold" nodeType="afterEffect">
                                  <p:stCondLst>
                                    <p:cond delay="0"/>
                                  </p:stCondLst>
                                  <p:childTnLst>
                                    <p:animEffect transition="out" filter="fade">
                                      <p:cBhvr>
                                        <p:cTn id="13" dur="500"/>
                                        <p:tgtEl>
                                          <p:spTgt spid="1026"/>
                                        </p:tgtEl>
                                      </p:cBhvr>
                                    </p:animEffect>
                                    <p:set>
                                      <p:cBhvr>
                                        <p:cTn id="14" dur="1" fill="hold">
                                          <p:stCondLst>
                                            <p:cond delay="499"/>
                                          </p:stCondLst>
                                        </p:cTn>
                                        <p:tgtEl>
                                          <p:spTgt spid="1026"/>
                                        </p:tgtEl>
                                        <p:attrNameLst>
                                          <p:attrName>style.visibility</p:attrName>
                                        </p:attrNameLst>
                                      </p:cBhvr>
                                      <p:to>
                                        <p:strVal val="hidden"/>
                                      </p:to>
                                    </p:set>
                                  </p:childTnLst>
                                </p:cTn>
                              </p:par>
                              <p:par>
                                <p:cTn id="15" presetID="10" presetClass="exit" presetSubtype="0" fill="hold" nodeType="withEffect">
                                  <p:stCondLst>
                                    <p:cond delay="0"/>
                                  </p:stCondLst>
                                  <p:childTnLst>
                                    <p:animEffect transition="out" filter="fade">
                                      <p:cBhvr>
                                        <p:cTn id="16" dur="500"/>
                                        <p:tgtEl>
                                          <p:spTgt spid="1028"/>
                                        </p:tgtEl>
                                      </p:cBhvr>
                                    </p:animEffect>
                                    <p:set>
                                      <p:cBhvr>
                                        <p:cTn id="17" dur="1" fill="hold">
                                          <p:stCondLst>
                                            <p:cond delay="499"/>
                                          </p:stCondLst>
                                        </p:cTn>
                                        <p:tgtEl>
                                          <p:spTgt spid="1028"/>
                                        </p:tgtEl>
                                        <p:attrNameLst>
                                          <p:attrName>style.visibility</p:attrName>
                                        </p:attrNameLst>
                                      </p:cBhvr>
                                      <p:to>
                                        <p:strVal val="hidden"/>
                                      </p:to>
                                    </p:set>
                                  </p:childTnLst>
                                </p:cTn>
                              </p:par>
                              <p:par>
                                <p:cTn id="18" presetID="10" presetClass="entr" presetSubtype="0" fill="hold" nodeType="withEffect">
                                  <p:stCondLst>
                                    <p:cond delay="0"/>
                                  </p:stCondLst>
                                  <p:childTnLst>
                                    <p:set>
                                      <p:cBhvr>
                                        <p:cTn id="19" dur="1" fill="hold">
                                          <p:stCondLst>
                                            <p:cond delay="0"/>
                                          </p:stCondLst>
                                        </p:cTn>
                                        <p:tgtEl>
                                          <p:spTgt spid="6"/>
                                        </p:tgtEl>
                                        <p:attrNameLst>
                                          <p:attrName>style.visibility</p:attrName>
                                        </p:attrNameLst>
                                      </p:cBhvr>
                                      <p:to>
                                        <p:strVal val="visible"/>
                                      </p:to>
                                    </p:set>
                                    <p:animEffect transition="in" filter="fade">
                                      <p:cBhvr>
                                        <p:cTn id="20"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625252"/>
            <a:ext cx="8229600" cy="1143000"/>
          </a:xfrm>
        </p:spPr>
        <p:txBody>
          <a:bodyPr/>
          <a:lstStyle/>
          <a:p>
            <a:endParaRPr lang="en-GB"/>
          </a:p>
        </p:txBody>
      </p:sp>
      <p:sp>
        <p:nvSpPr>
          <p:cNvPr id="3" name="Content Placeholder 2"/>
          <p:cNvSpPr>
            <a:spLocks noGrp="1"/>
          </p:cNvSpPr>
          <p:nvPr>
            <p:ph idx="1"/>
          </p:nvPr>
        </p:nvSpPr>
        <p:spPr>
          <a:xfrm>
            <a:off x="457200" y="3452723"/>
            <a:ext cx="8229600" cy="4525963"/>
          </a:xfrm>
        </p:spPr>
        <p:txBody>
          <a:bodyPr/>
          <a:lstStyle/>
          <a:p>
            <a:r>
              <a:rPr lang="en-GB" dirty="0"/>
              <a:t>Henry used a crown imperial (arched over), indicating that he ruled over the entire realm of England and Wales. Also on the coat of arms are the white greyhound of Richmond, for his father, and the red dragon of </a:t>
            </a:r>
            <a:r>
              <a:rPr lang="en-GB" dirty="0" err="1"/>
              <a:t>Cadwaladr</a:t>
            </a:r>
            <a:r>
              <a:rPr lang="en-GB" dirty="0" smtClean="0"/>
              <a:t>. </a:t>
            </a:r>
          </a:p>
          <a:p>
            <a:r>
              <a:rPr lang="en-GB" sz="1200" dirty="0" smtClean="0"/>
              <a:t>(Source: </a:t>
            </a:r>
            <a:r>
              <a:rPr lang="en-GB" sz="1200" dirty="0" smtClean="0">
                <a:hlinkClick r:id="rId3"/>
              </a:rPr>
              <a:t>http://www.nationalarchives.gov.uk/utk/wales/popup/coat.htm</a:t>
            </a:r>
            <a:r>
              <a:rPr lang="en-GB" sz="1200" dirty="0" smtClean="0"/>
              <a:t> )</a:t>
            </a:r>
            <a:endParaRPr lang="en-GB" dirty="0"/>
          </a:p>
          <a:p>
            <a:endParaRPr lang="en-GB" dirty="0"/>
          </a:p>
        </p:txBody>
      </p:sp>
      <p:pic>
        <p:nvPicPr>
          <p:cNvPr id="3073" name="Picture 1" descr="Henry VII's coat of arms. Cat ref: E 33/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53328" y="25509"/>
            <a:ext cx="4762500" cy="3429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9328558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197</TotalTime>
  <Words>288</Words>
  <Application>Microsoft Office PowerPoint</Application>
  <PresentationFormat>On-screen Show (4:3)</PresentationFormat>
  <Paragraphs>19</Paragraphs>
  <Slides>5</Slides>
  <Notes>1</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Uniting the Kingdom</vt:lpstr>
      <vt:lpstr>A Coat of Arms for Henry VII</vt:lpstr>
      <vt:lpstr>PowerPoint Presentation</vt:lpstr>
      <vt:lpstr>PowerPoint Presentation</vt:lpstr>
      <vt:lpstr>PowerPoint Presentation</vt:lpstr>
    </vt:vector>
  </TitlesOfParts>
  <Company>St Paul's School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Simon Motz</dc:creator>
  <cp:lastModifiedBy>Simon Motz</cp:lastModifiedBy>
  <cp:revision>10</cp:revision>
  <cp:lastPrinted>2012-09-11T09:49:42Z</cp:lastPrinted>
  <dcterms:created xsi:type="dcterms:W3CDTF">2012-09-11T09:45:54Z</dcterms:created>
  <dcterms:modified xsi:type="dcterms:W3CDTF">2012-09-11T13:05:25Z</dcterms:modified>
</cp:coreProperties>
</file>